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omments/modernComment_151_CCE8F505.xml" ContentType="application/vnd.ms-powerpoint.comment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17"/>
  </p:notesMasterIdLst>
  <p:handoutMasterIdLst>
    <p:handoutMasterId r:id="rId18"/>
  </p:handoutMasterIdLst>
  <p:sldIdLst>
    <p:sldId id="337" r:id="rId2"/>
    <p:sldId id="430" r:id="rId3"/>
    <p:sldId id="420" r:id="rId4"/>
    <p:sldId id="421" r:id="rId5"/>
    <p:sldId id="428" r:id="rId6"/>
    <p:sldId id="429" r:id="rId7"/>
    <p:sldId id="433" r:id="rId8"/>
    <p:sldId id="431" r:id="rId9"/>
    <p:sldId id="437" r:id="rId10"/>
    <p:sldId id="434" r:id="rId11"/>
    <p:sldId id="436" r:id="rId12"/>
    <p:sldId id="435" r:id="rId13"/>
    <p:sldId id="424" r:id="rId14"/>
    <p:sldId id="425" r:id="rId15"/>
    <p:sldId id="391" r:id="rId16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AB1631FB-A1B8-CE1B-4421-EF53ABEA3EF6}" name="Youssef Menjour" initials="YM" userId="e23e252f59cfadf8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C5161B"/>
    <a:srgbClr val="4655C2"/>
    <a:srgbClr val="4472C4"/>
    <a:srgbClr val="000000"/>
    <a:srgbClr val="F2F2F2"/>
    <a:srgbClr val="303030"/>
    <a:srgbClr val="13162A"/>
    <a:srgbClr val="2A1613"/>
    <a:srgbClr val="4242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Style moye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68978" autoAdjust="0"/>
  </p:normalViewPr>
  <p:slideViewPr>
    <p:cSldViewPr snapToGrid="0">
      <p:cViewPr varScale="1">
        <p:scale>
          <a:sx n="76" d="100"/>
          <a:sy n="76" d="100"/>
        </p:scale>
        <p:origin x="1950" y="7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8/10/relationships/authors" Target="authors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omments/modernComment_151_CCE8F505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A542BB7D-9A91-41F7-AB34-500613E29687}" authorId="{AB1631FB-A1B8-CE1B-4421-EF53ABEA3EF6}" created="2023-10-19T12:55:48.818">
    <pc:sldMkLst xmlns:pc="http://schemas.microsoft.com/office/powerpoint/2013/main/command">
      <pc:docMk/>
      <pc:sldMk cId="3437819141" sldId="337"/>
    </pc:sldMkLst>
    <p188:txBody>
      <a:bodyPr/>
      <a:lstStyle/>
      <a:p>
        <a:r>
          <a:rPr lang="fr-FR"/>
          <a:t>test</a:t>
        </a:r>
      </a:p>
    </p188:txBody>
  </p188:cm>
</p188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32601A92-4F22-6D7F-6C2D-01EEBEE9842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 dirty="0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725481A6-8230-E2F3-EE68-FBB89C30D24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FC0614-433A-4636-8147-8DA2A0094A27}" type="datetimeFigureOut">
              <a:rPr lang="fr-FR" smtClean="0"/>
              <a:t>20/10/2023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6F133A1B-8FF4-46A5-F8DD-BF4D982C722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7EE9414-3220-507D-CA3F-3B9DDF89B7B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08FCA5-1245-41E9-9706-A344A4889C7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6793650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57D3A4-DA68-4781-A320-4187DDEB23D2}" type="datetimeFigureOut">
              <a:rPr lang="fr-FR" smtClean="0"/>
              <a:t>20/10/2023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2F4ED9-BFD2-46DB-930A-08E21053BA3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510950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800" dirty="0"/>
              <a:t>On va parler d’héritage – </a:t>
            </a:r>
            <a:r>
              <a:rPr lang="fr-FR" sz="1800" b="1" dirty="0"/>
              <a:t>des règles de ces héritage  - Access aux méthodes</a:t>
            </a:r>
            <a:r>
              <a:rPr lang="fr-FR" sz="1800" dirty="0"/>
              <a:t> </a:t>
            </a:r>
          </a:p>
          <a:p>
            <a:endParaRPr lang="fr-FR" sz="1800" dirty="0"/>
          </a:p>
          <a:p>
            <a:r>
              <a:rPr lang="fr-FR" sz="1800" dirty="0"/>
              <a:t>enfin du polymorphisme</a:t>
            </a:r>
            <a:br>
              <a:rPr lang="fr-FR" sz="1800" dirty="0"/>
            </a:br>
            <a:endParaRPr lang="fr-FR" sz="1800" dirty="0"/>
          </a:p>
          <a:p>
            <a:r>
              <a:rPr lang="fr-FR" sz="1800" dirty="0"/>
              <a:t>On illustrera les différentes notions par des exemples en Live sous LabVIEW</a:t>
            </a:r>
          </a:p>
          <a:p>
            <a:endParaRPr lang="fr-FR" sz="1800" dirty="0"/>
          </a:p>
          <a:p>
            <a:r>
              <a:rPr lang="fr-FR" sz="1800" dirty="0"/>
              <a:t>On va donc commencer par un petit rappel rapide de ce qu’est un objet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2F4ED9-BFD2-46DB-930A-08E21053BA3C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509667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ON va donc commencer par la </a:t>
            </a:r>
            <a:r>
              <a:rPr lang="fr-FR" dirty="0" err="1"/>
              <a:t>premiere</a:t>
            </a:r>
            <a:r>
              <a:rPr lang="fr-FR" dirty="0"/>
              <a:t> notion qui est fondamentale </a:t>
            </a:r>
            <a:r>
              <a:rPr lang="fr-FR" dirty="0">
                <a:sym typeface="Wingdings" panose="05000000000000000000" pitchFamily="2" charset="2"/>
              </a:rPr>
              <a:t> l’l’</a:t>
            </a:r>
            <a:r>
              <a:rPr lang="fr-FR" dirty="0" err="1">
                <a:sym typeface="Wingdings" panose="05000000000000000000" pitchFamily="2" charset="2"/>
              </a:rPr>
              <a:t>heritage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2F4ED9-BFD2-46DB-930A-08E21053BA3C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961066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Public  --&gt; Méthode à Accès direct</a:t>
            </a:r>
          </a:p>
          <a:p>
            <a:r>
              <a:rPr lang="fr-FR" dirty="0" err="1"/>
              <a:t>Private</a:t>
            </a:r>
            <a:r>
              <a:rPr lang="fr-FR" dirty="0"/>
              <a:t> --&gt; Méthode à Accès depuis une méthode de la classe</a:t>
            </a:r>
          </a:p>
          <a:p>
            <a:r>
              <a:rPr lang="fr-FR" dirty="0" err="1"/>
              <a:t>Protected</a:t>
            </a:r>
            <a:r>
              <a:rPr lang="fr-FR" dirty="0"/>
              <a:t> --&gt; Méthode à Accès depuis une méthode de la classe ou d’une classe fille</a:t>
            </a:r>
          </a:p>
          <a:p>
            <a:r>
              <a:rPr lang="fr-FR" dirty="0"/>
              <a:t>Community --&gt; Méthode à Accès depuis une méthode de la classe ou d’une classe amie*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2F4ED9-BFD2-46DB-930A-08E21053BA3C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945288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6BDA557-6629-4082-8F8A-175FD7D9A7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663F4500-D31D-4FE6-A267-65867307DD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</p:spTree>
    <p:extLst>
      <p:ext uri="{BB962C8B-B14F-4D97-AF65-F5344CB8AC3E}">
        <p14:creationId xmlns:p14="http://schemas.microsoft.com/office/powerpoint/2010/main" val="6945311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59946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F17356EA-1477-46BE-B6FD-5DFDC9A93666}"/>
              </a:ext>
            </a:extLst>
          </p:cNvPr>
          <p:cNvSpPr/>
          <p:nvPr userDrawn="1"/>
        </p:nvSpPr>
        <p:spPr>
          <a:xfrm>
            <a:off x="0" y="6472406"/>
            <a:ext cx="12192000" cy="385594"/>
          </a:xfrm>
          <a:prstGeom prst="rect">
            <a:avLst/>
          </a:prstGeom>
          <a:solidFill>
            <a:srgbClr val="1316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FFE5498C-86E0-4D1D-96FB-13E77ECDEB71}"/>
              </a:ext>
            </a:extLst>
          </p:cNvPr>
          <p:cNvSpPr txBox="1"/>
          <p:nvPr userDrawn="1"/>
        </p:nvSpPr>
        <p:spPr>
          <a:xfrm>
            <a:off x="8395855" y="6528170"/>
            <a:ext cx="36293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kern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y.menjour@technologies-france.com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D824A00-C672-4E54-8C91-9BAC4E36143B}"/>
              </a:ext>
            </a:extLst>
          </p:cNvPr>
          <p:cNvSpPr/>
          <p:nvPr userDrawn="1"/>
        </p:nvSpPr>
        <p:spPr>
          <a:xfrm>
            <a:off x="0" y="-2064"/>
            <a:ext cx="12192000" cy="385594"/>
          </a:xfrm>
          <a:prstGeom prst="rect">
            <a:avLst/>
          </a:prstGeom>
          <a:solidFill>
            <a:srgbClr val="1316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2907A1E0-EC1B-456A-9113-122FCEC8D05A}"/>
              </a:ext>
            </a:extLst>
          </p:cNvPr>
          <p:cNvSpPr txBox="1"/>
          <p:nvPr userDrawn="1"/>
        </p:nvSpPr>
        <p:spPr>
          <a:xfrm>
            <a:off x="0" y="52831"/>
            <a:ext cx="39319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Programmation</a:t>
            </a: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orientée</a:t>
            </a: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objet</a:t>
            </a: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(POO) - Application</a:t>
            </a:r>
            <a:endParaRPr lang="fr-FR" sz="12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9933D293-7536-4199-B9E3-84BBA80E2AF3}"/>
              </a:ext>
            </a:extLst>
          </p:cNvPr>
          <p:cNvSpPr txBox="1"/>
          <p:nvPr userDrawn="1"/>
        </p:nvSpPr>
        <p:spPr>
          <a:xfrm>
            <a:off x="5820019" y="6526703"/>
            <a:ext cx="5519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6229B192-6592-499F-9C65-752160CB852F}" type="slidenum">
              <a:rPr lang="fr-FR" sz="1200" kern="120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‹N°›</a:t>
            </a:fld>
            <a:endParaRPr lang="fr-FR" sz="1200" kern="12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92FEC667-FC3F-4958-8A9E-6CC0F5FFC06A}"/>
              </a:ext>
            </a:extLst>
          </p:cNvPr>
          <p:cNvSpPr txBox="1"/>
          <p:nvPr userDrawn="1"/>
        </p:nvSpPr>
        <p:spPr>
          <a:xfrm>
            <a:off x="9790177" y="52233"/>
            <a:ext cx="24018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www.technologies-france.com</a:t>
            </a:r>
          </a:p>
        </p:txBody>
      </p:sp>
    </p:spTree>
    <p:extLst>
      <p:ext uri="{BB962C8B-B14F-4D97-AF65-F5344CB8AC3E}">
        <p14:creationId xmlns:p14="http://schemas.microsoft.com/office/powerpoint/2010/main" val="14798345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microsoft.com/office/2018/10/relationships/comments" Target="../comments/modernComment_151_CCE8F505.xml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1.png"/><Relationship Id="rId9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9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jpeg"/><Relationship Id="rId5" Type="http://schemas.openxmlformats.org/officeDocument/2006/relationships/image" Target="../media/image15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5.svg"/><Relationship Id="rId7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25.png"/><Relationship Id="rId4" Type="http://schemas.openxmlformats.org/officeDocument/2006/relationships/hyperlink" Target="http://www.technologies-france.com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 16">
            <a:extLst>
              <a:ext uri="{FF2B5EF4-FFF2-40B4-BE49-F238E27FC236}">
                <a16:creationId xmlns:a16="http://schemas.microsoft.com/office/drawing/2014/main" id="{06C43977-35D7-979E-A836-9003D88211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7239000"/>
          </a:xfrm>
          <a:prstGeom prst="rect">
            <a:avLst/>
          </a:prstGeom>
        </p:spPr>
      </p:pic>
      <p:pic>
        <p:nvPicPr>
          <p:cNvPr id="18" name="Graphique 17">
            <a:extLst>
              <a:ext uri="{FF2B5EF4-FFF2-40B4-BE49-F238E27FC236}">
                <a16:creationId xmlns:a16="http://schemas.microsoft.com/office/drawing/2014/main" id="{72192B13-00E5-0D0C-4A18-7BC9F18D78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806168" y="1704488"/>
            <a:ext cx="2579664" cy="3104341"/>
          </a:xfrm>
          <a:prstGeom prst="rect">
            <a:avLst/>
          </a:prstGeom>
        </p:spPr>
      </p:pic>
      <p:pic>
        <p:nvPicPr>
          <p:cNvPr id="19" name="Graphique 18">
            <a:extLst>
              <a:ext uri="{FF2B5EF4-FFF2-40B4-BE49-F238E27FC236}">
                <a16:creationId xmlns:a16="http://schemas.microsoft.com/office/drawing/2014/main" id="{D651DF6F-CFF7-E5AE-5E35-48058BA2155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86026" y="324272"/>
            <a:ext cx="877014" cy="885873"/>
          </a:xfrm>
          <a:prstGeom prst="rect">
            <a:avLst/>
          </a:prstGeom>
        </p:spPr>
      </p:pic>
      <p:sp>
        <p:nvSpPr>
          <p:cNvPr id="23" name="ZoneTexte 22">
            <a:extLst>
              <a:ext uri="{FF2B5EF4-FFF2-40B4-BE49-F238E27FC236}">
                <a16:creationId xmlns:a16="http://schemas.microsoft.com/office/drawing/2014/main" id="{5C6D9E0F-CF27-FB3C-A3C3-D712C0D4C57D}"/>
              </a:ext>
            </a:extLst>
          </p:cNvPr>
          <p:cNvSpPr txBox="1"/>
          <p:nvPr/>
        </p:nvSpPr>
        <p:spPr>
          <a:xfrm>
            <a:off x="1979658" y="382487"/>
            <a:ext cx="932996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Programmation orientée objet (POO)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90B73C00-C179-7178-3EC8-E4E24D39B2B4}"/>
              </a:ext>
            </a:extLst>
          </p:cNvPr>
          <p:cNvSpPr txBox="1"/>
          <p:nvPr/>
        </p:nvSpPr>
        <p:spPr>
          <a:xfrm>
            <a:off x="4548425" y="5361389"/>
            <a:ext cx="3306706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Application</a:t>
            </a:r>
            <a:endParaRPr lang="fr-FR" dirty="0"/>
          </a:p>
        </p:txBody>
      </p:sp>
      <p:pic>
        <p:nvPicPr>
          <p:cNvPr id="30" name="Image 29" descr="Une image contenant texte&#10;&#10;Description générée automatiquement">
            <a:extLst>
              <a:ext uri="{FF2B5EF4-FFF2-40B4-BE49-F238E27FC236}">
                <a16:creationId xmlns:a16="http://schemas.microsoft.com/office/drawing/2014/main" id="{52F91B36-9EE6-7B62-E5DD-22C9CCECF64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757" y="5149334"/>
            <a:ext cx="1189318" cy="119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819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5" grpId="0"/>
    </p:bldLst>
  </p:timing>
  <p:extLst>
    <p:ext uri="{6950BFC3-D8DA-4A85-94F7-54DA5524770B}">
      <p188:commentRel xmlns:p188="http://schemas.microsoft.com/office/powerpoint/2018/8/main" r:id="rId3"/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E31C8FE5-F3E7-11E2-8636-F2343772FA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418" y="1018551"/>
            <a:ext cx="713214" cy="713214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280FB241-3423-7E0E-4B54-199E0FF5B1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418" y="4985460"/>
            <a:ext cx="654005" cy="654005"/>
          </a:xfrm>
          <a:prstGeom prst="rect">
            <a:avLst/>
          </a:prstGeom>
        </p:spPr>
      </p:pic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94AF62E0-4916-0D47-0F22-5D94F349C61B}"/>
              </a:ext>
            </a:extLst>
          </p:cNvPr>
          <p:cNvCxnSpPr>
            <a:cxnSpLocks/>
          </p:cNvCxnSpPr>
          <p:nvPr/>
        </p:nvCxnSpPr>
        <p:spPr>
          <a:xfrm>
            <a:off x="759415" y="1907931"/>
            <a:ext cx="0" cy="282233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" name="Ellipse 10">
            <a:extLst>
              <a:ext uri="{FF2B5EF4-FFF2-40B4-BE49-F238E27FC236}">
                <a16:creationId xmlns:a16="http://schemas.microsoft.com/office/drawing/2014/main" id="{DB6D4664-A899-FE0B-72D1-164C2DF7CEBA}"/>
              </a:ext>
            </a:extLst>
          </p:cNvPr>
          <p:cNvSpPr/>
          <p:nvPr/>
        </p:nvSpPr>
        <p:spPr>
          <a:xfrm>
            <a:off x="1467624" y="798189"/>
            <a:ext cx="1354014" cy="157382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F1</a:t>
            </a:r>
          </a:p>
          <a:p>
            <a:pPr algn="ctr"/>
            <a:r>
              <a:rPr lang="fr-FR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F2</a:t>
            </a:r>
          </a:p>
          <a:p>
            <a:pPr algn="ctr"/>
            <a:r>
              <a:rPr lang="fr-FR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F3</a:t>
            </a:r>
            <a:endParaRPr lang="fr-FR" dirty="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6047A9CE-9E90-0F93-B2BA-37F5E8303D69}"/>
              </a:ext>
            </a:extLst>
          </p:cNvPr>
          <p:cNvSpPr txBox="1"/>
          <p:nvPr/>
        </p:nvSpPr>
        <p:spPr>
          <a:xfrm>
            <a:off x="1550862" y="2622497"/>
            <a:ext cx="15603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dirty="0">
                <a:latin typeface="Arial" panose="020B0604020202020204" pitchFamily="34" charset="0"/>
                <a:cs typeface="Arial" panose="020B0604020202020204" pitchFamily="34" charset="0"/>
              </a:rPr>
              <a:t>Méthodes</a:t>
            </a:r>
            <a:br>
              <a:rPr lang="fr-FR" sz="18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r-FR" sz="1800" dirty="0">
                <a:latin typeface="Arial" panose="020B0604020202020204" pitchFamily="34" charset="0"/>
                <a:cs typeface="Arial" panose="020B0604020202020204" pitchFamily="34" charset="0"/>
              </a:rPr>
              <a:t>#Fonctions</a:t>
            </a:r>
            <a:endParaRPr lang="fr-FR" dirty="0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E9F355AE-A3FC-A16B-DEF1-30DBA07130C8}"/>
              </a:ext>
            </a:extLst>
          </p:cNvPr>
          <p:cNvSpPr/>
          <p:nvPr/>
        </p:nvSpPr>
        <p:spPr>
          <a:xfrm>
            <a:off x="1350390" y="4098677"/>
            <a:ext cx="1354014" cy="1573824"/>
          </a:xfrm>
          <a:prstGeom prst="ellipse">
            <a:avLst/>
          </a:prstGeom>
          <a:solidFill>
            <a:srgbClr val="00B0F0"/>
          </a:solidFill>
          <a:ln w="38100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F1</a:t>
            </a:r>
          </a:p>
          <a:p>
            <a:pPr algn="ctr"/>
            <a:r>
              <a:rPr lang="fr-FR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F2</a:t>
            </a:r>
          </a:p>
          <a:p>
            <a:pPr algn="ctr"/>
            <a:r>
              <a:rPr lang="fr-FR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F3</a:t>
            </a:r>
            <a:endParaRPr lang="fr-FR" dirty="0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3660BD17-8CB2-442F-F051-327D2D5FA23B}"/>
              </a:ext>
            </a:extLst>
          </p:cNvPr>
          <p:cNvSpPr/>
          <p:nvPr/>
        </p:nvSpPr>
        <p:spPr>
          <a:xfrm>
            <a:off x="2047914" y="4646733"/>
            <a:ext cx="1354014" cy="157382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G1</a:t>
            </a:r>
          </a:p>
          <a:p>
            <a:pPr algn="ctr"/>
            <a:r>
              <a:rPr lang="fr-FR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G2</a:t>
            </a:r>
          </a:p>
          <a:p>
            <a:pPr algn="ctr"/>
            <a:r>
              <a:rPr lang="fr-FR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G3</a:t>
            </a:r>
            <a:endParaRPr lang="fr-FR" dirty="0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4645D0ED-F14F-4F8B-257A-D9D3B2EA7249}"/>
              </a:ext>
            </a:extLst>
          </p:cNvPr>
          <p:cNvSpPr txBox="1"/>
          <p:nvPr/>
        </p:nvSpPr>
        <p:spPr>
          <a:xfrm>
            <a:off x="2443212" y="5758892"/>
            <a:ext cx="56341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F1</a:t>
            </a:r>
            <a:endParaRPr lang="fr-FR" b="1" dirty="0">
              <a:solidFill>
                <a:srgbClr val="FF0000"/>
              </a:solidFill>
            </a:endParaRP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531D784F-0125-80FB-E318-BACABAF3FA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6108" y="1092249"/>
            <a:ext cx="876301" cy="876301"/>
          </a:xfrm>
          <a:prstGeom prst="rect">
            <a:avLst/>
          </a:prstGeom>
        </p:spPr>
      </p:pic>
      <p:sp>
        <p:nvSpPr>
          <p:cNvPr id="12" name="Ellipse 11">
            <a:extLst>
              <a:ext uri="{FF2B5EF4-FFF2-40B4-BE49-F238E27FC236}">
                <a16:creationId xmlns:a16="http://schemas.microsoft.com/office/drawing/2014/main" id="{78AB2606-06A0-8F3A-E438-68502ECE5D48}"/>
              </a:ext>
            </a:extLst>
          </p:cNvPr>
          <p:cNvSpPr/>
          <p:nvPr/>
        </p:nvSpPr>
        <p:spPr>
          <a:xfrm>
            <a:off x="7394614" y="1018551"/>
            <a:ext cx="1354014" cy="1573824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fr-FR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  <a:p>
            <a:pPr algn="ctr"/>
            <a:r>
              <a:rPr lang="fr-FR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D2</a:t>
            </a:r>
          </a:p>
          <a:p>
            <a:pPr algn="ctr"/>
            <a:r>
              <a:rPr lang="fr-FR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D3</a:t>
            </a:r>
            <a:endParaRPr lang="fr-FR" dirty="0"/>
          </a:p>
        </p:txBody>
      </p: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42B8175F-122E-4CBD-561D-1F27F9A643CB}"/>
              </a:ext>
            </a:extLst>
          </p:cNvPr>
          <p:cNvCxnSpPr>
            <a:cxnSpLocks/>
          </p:cNvCxnSpPr>
          <p:nvPr/>
        </p:nvCxnSpPr>
        <p:spPr>
          <a:xfrm>
            <a:off x="4571734" y="1530399"/>
            <a:ext cx="1397266" cy="0"/>
          </a:xfrm>
          <a:prstGeom prst="line">
            <a:avLst/>
          </a:prstGeom>
          <a:ln w="3810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5771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  <p:bldP spid="18" grpId="0"/>
      <p:bldP spid="1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4">
            <a:extLst>
              <a:ext uri="{FF2B5EF4-FFF2-40B4-BE49-F238E27FC236}">
                <a16:creationId xmlns:a16="http://schemas.microsoft.com/office/drawing/2014/main" id="{B177063C-CEFF-D726-C01B-47046ACDAB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2841" y="1018551"/>
            <a:ext cx="713214" cy="713214"/>
          </a:xfrm>
          <a:prstGeom prst="rect">
            <a:avLst/>
          </a:prstGeom>
        </p:spPr>
      </p:pic>
      <p:pic>
        <p:nvPicPr>
          <p:cNvPr id="3074" name="Picture 2" descr="Carte nationale d'identité en France — Wikipédia">
            <a:extLst>
              <a:ext uri="{FF2B5EF4-FFF2-40B4-BE49-F238E27FC236}">
                <a16:creationId xmlns:a16="http://schemas.microsoft.com/office/drawing/2014/main" id="{4CD9FE9F-38B6-2F76-1758-656344EF9E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4702" y="522491"/>
            <a:ext cx="2464525" cy="1569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Qu'est-ce que le NIF ? | economie.gouv.fr">
            <a:extLst>
              <a:ext uri="{FF2B5EF4-FFF2-40B4-BE49-F238E27FC236}">
                <a16:creationId xmlns:a16="http://schemas.microsoft.com/office/drawing/2014/main" id="{11C2CF25-A751-3EEA-39D3-36E48CCF8E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6741" y="3168106"/>
            <a:ext cx="1790862" cy="119992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cxnSp>
        <p:nvCxnSpPr>
          <p:cNvPr id="5" name="Connecteur : en angle 4">
            <a:extLst>
              <a:ext uri="{FF2B5EF4-FFF2-40B4-BE49-F238E27FC236}">
                <a16:creationId xmlns:a16="http://schemas.microsoft.com/office/drawing/2014/main" id="{8E490AA6-D17B-664A-ECE7-3F829284E4A1}"/>
              </a:ext>
            </a:extLst>
          </p:cNvPr>
          <p:cNvCxnSpPr>
            <a:cxnSpLocks/>
          </p:cNvCxnSpPr>
          <p:nvPr/>
        </p:nvCxnSpPr>
        <p:spPr>
          <a:xfrm rot="5400000">
            <a:off x="4363777" y="1003493"/>
            <a:ext cx="896067" cy="3179277"/>
          </a:xfrm>
          <a:prstGeom prst="bentConnector3">
            <a:avLst>
              <a:gd name="adj1" fmla="val 50000"/>
            </a:avLst>
          </a:prstGeom>
          <a:ln w="5715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8" name="Image 17">
            <a:extLst>
              <a:ext uri="{FF2B5EF4-FFF2-40B4-BE49-F238E27FC236}">
                <a16:creationId xmlns:a16="http://schemas.microsoft.com/office/drawing/2014/main" id="{BC112E3D-3138-491F-2878-BD6153235A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66099" y="3447769"/>
            <a:ext cx="654005" cy="654005"/>
          </a:xfrm>
          <a:prstGeom prst="rect">
            <a:avLst/>
          </a:prstGeom>
        </p:spPr>
      </p:pic>
      <p:sp>
        <p:nvSpPr>
          <p:cNvPr id="21" name="Ellipse 20">
            <a:extLst>
              <a:ext uri="{FF2B5EF4-FFF2-40B4-BE49-F238E27FC236}">
                <a16:creationId xmlns:a16="http://schemas.microsoft.com/office/drawing/2014/main" id="{F24BFD10-52FC-E6C2-F2D6-DE3248F0A6ED}"/>
              </a:ext>
            </a:extLst>
          </p:cNvPr>
          <p:cNvSpPr/>
          <p:nvPr/>
        </p:nvSpPr>
        <p:spPr>
          <a:xfrm>
            <a:off x="9497279" y="712643"/>
            <a:ext cx="2392428" cy="1507002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NOM  </a:t>
            </a:r>
          </a:p>
          <a:p>
            <a:pPr algn="ctr"/>
            <a:r>
              <a:rPr lang="fr-FR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PRENOM  </a:t>
            </a:r>
            <a:br>
              <a:rPr lang="fr-FR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r-FR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SEX </a:t>
            </a:r>
          </a:p>
          <a:p>
            <a:pPr algn="ctr"/>
            <a:r>
              <a:rPr lang="fr-FR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AGE  </a:t>
            </a:r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EA8B5D17-B990-F36B-9C10-3C1F7B558DB6}"/>
              </a:ext>
            </a:extLst>
          </p:cNvPr>
          <p:cNvSpPr/>
          <p:nvPr/>
        </p:nvSpPr>
        <p:spPr>
          <a:xfrm>
            <a:off x="7432860" y="736185"/>
            <a:ext cx="1992046" cy="1459919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 ID</a:t>
            </a:r>
          </a:p>
          <a:p>
            <a:pPr algn="ctr"/>
            <a:r>
              <a:rPr lang="fr-FR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GET ID</a:t>
            </a:r>
          </a:p>
          <a:p>
            <a:pPr algn="ctr"/>
            <a:r>
              <a:rPr lang="fr-FR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RESET ID</a:t>
            </a:r>
            <a:endParaRPr lang="fr-FR" sz="1400" dirty="0">
              <a:solidFill>
                <a:schemeClr val="tx1"/>
              </a:solidFill>
            </a:endParaRPr>
          </a:p>
          <a:p>
            <a:pPr algn="ctr"/>
            <a:endParaRPr lang="fr-FR" dirty="0"/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BCC1BEFC-6EBB-31CE-E597-457863579E5C}"/>
              </a:ext>
            </a:extLst>
          </p:cNvPr>
          <p:cNvSpPr txBox="1"/>
          <p:nvPr/>
        </p:nvSpPr>
        <p:spPr>
          <a:xfrm>
            <a:off x="2067302" y="1215732"/>
            <a:ext cx="16128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 ID</a:t>
            </a:r>
            <a:endParaRPr lang="fr-FR" dirty="0"/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6005222F-54A0-8751-199D-DBC457512E66}"/>
              </a:ext>
            </a:extLst>
          </p:cNvPr>
          <p:cNvSpPr txBox="1"/>
          <p:nvPr/>
        </p:nvSpPr>
        <p:spPr>
          <a:xfrm>
            <a:off x="322383" y="3636436"/>
            <a:ext cx="17449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 IMPOT</a:t>
            </a:r>
            <a:endParaRPr lang="fr-FR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B991D5C-C7C5-0C4B-1B35-CDBD1E73D209}"/>
              </a:ext>
            </a:extLst>
          </p:cNvPr>
          <p:cNvSpPr/>
          <p:nvPr/>
        </p:nvSpPr>
        <p:spPr>
          <a:xfrm>
            <a:off x="7340868" y="455414"/>
            <a:ext cx="4612170" cy="2009312"/>
          </a:xfrm>
          <a:prstGeom prst="rect">
            <a:avLst/>
          </a:prstGeom>
          <a:solidFill>
            <a:srgbClr val="FFFFFF">
              <a:alpha val="0"/>
            </a:srgbClr>
          </a:solidFill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1" name="Ellipse 40">
            <a:extLst>
              <a:ext uri="{FF2B5EF4-FFF2-40B4-BE49-F238E27FC236}">
                <a16:creationId xmlns:a16="http://schemas.microsoft.com/office/drawing/2014/main" id="{95EF6237-F525-A749-BE7A-3C390CF5637E}"/>
              </a:ext>
            </a:extLst>
          </p:cNvPr>
          <p:cNvSpPr/>
          <p:nvPr/>
        </p:nvSpPr>
        <p:spPr>
          <a:xfrm>
            <a:off x="3319838" y="4189692"/>
            <a:ext cx="1992046" cy="1346594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N° Fiscal</a:t>
            </a:r>
          </a:p>
          <a:p>
            <a:pPr algn="ctr"/>
            <a:r>
              <a:rPr lang="fr-FR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memory</a:t>
            </a:r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42" name="Ellipse 41">
            <a:extLst>
              <a:ext uri="{FF2B5EF4-FFF2-40B4-BE49-F238E27FC236}">
                <a16:creationId xmlns:a16="http://schemas.microsoft.com/office/drawing/2014/main" id="{47176DBE-1107-73D3-8F47-CEDAE01D2571}"/>
              </a:ext>
            </a:extLst>
          </p:cNvPr>
          <p:cNvSpPr/>
          <p:nvPr/>
        </p:nvSpPr>
        <p:spPr>
          <a:xfrm>
            <a:off x="861331" y="4215657"/>
            <a:ext cx="1992046" cy="1459919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fr-FR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Evaluate</a:t>
            </a:r>
            <a:r>
              <a:rPr lang="fr-FR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Tax</a:t>
            </a:r>
            <a:endParaRPr lang="fr-FR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fr-FR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98ADEB0A-12D6-3FD1-F3E5-0887B31B2B9D}"/>
              </a:ext>
            </a:extLst>
          </p:cNvPr>
          <p:cNvSpPr txBox="1"/>
          <p:nvPr/>
        </p:nvSpPr>
        <p:spPr>
          <a:xfrm>
            <a:off x="1194842" y="5046249"/>
            <a:ext cx="13473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GET ID</a:t>
            </a:r>
          </a:p>
        </p:txBody>
      </p:sp>
    </p:spTree>
    <p:extLst>
      <p:ext uri="{BB962C8B-B14F-4D97-AF65-F5344CB8AC3E}">
        <p14:creationId xmlns:p14="http://schemas.microsoft.com/office/powerpoint/2010/main" val="1842788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7F67B519-9033-C407-0876-96C6CBAAFB81}"/>
              </a:ext>
            </a:extLst>
          </p:cNvPr>
          <p:cNvSpPr txBox="1"/>
          <p:nvPr/>
        </p:nvSpPr>
        <p:spPr>
          <a:xfrm>
            <a:off x="2958353" y="1622612"/>
            <a:ext cx="7037294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600" dirty="0"/>
              <a:t>BREAK</a:t>
            </a:r>
          </a:p>
        </p:txBody>
      </p:sp>
    </p:spTree>
    <p:extLst>
      <p:ext uri="{BB962C8B-B14F-4D97-AF65-F5344CB8AC3E}">
        <p14:creationId xmlns:p14="http://schemas.microsoft.com/office/powerpoint/2010/main" val="30705081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4">
            <a:extLst>
              <a:ext uri="{FF2B5EF4-FFF2-40B4-BE49-F238E27FC236}">
                <a16:creationId xmlns:a16="http://schemas.microsoft.com/office/drawing/2014/main" id="{B177063C-CEFF-D726-C01B-47046ACDAB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2841" y="1018551"/>
            <a:ext cx="713214" cy="713214"/>
          </a:xfrm>
          <a:prstGeom prst="rect">
            <a:avLst/>
          </a:prstGeom>
        </p:spPr>
      </p:pic>
      <p:grpSp>
        <p:nvGrpSpPr>
          <p:cNvPr id="16" name="Groupe 15">
            <a:extLst>
              <a:ext uri="{FF2B5EF4-FFF2-40B4-BE49-F238E27FC236}">
                <a16:creationId xmlns:a16="http://schemas.microsoft.com/office/drawing/2014/main" id="{C88F609F-64AF-B8C9-247B-5F874F0C0B85}"/>
              </a:ext>
            </a:extLst>
          </p:cNvPr>
          <p:cNvGrpSpPr/>
          <p:nvPr/>
        </p:nvGrpSpPr>
        <p:grpSpPr>
          <a:xfrm>
            <a:off x="3013166" y="2145098"/>
            <a:ext cx="6567561" cy="896067"/>
            <a:chOff x="3766956" y="2485550"/>
            <a:chExt cx="4059055" cy="2103056"/>
          </a:xfrm>
        </p:grpSpPr>
        <p:cxnSp>
          <p:nvCxnSpPr>
            <p:cNvPr id="5" name="Connecteur : en angle 4">
              <a:extLst>
                <a:ext uri="{FF2B5EF4-FFF2-40B4-BE49-F238E27FC236}">
                  <a16:creationId xmlns:a16="http://schemas.microsoft.com/office/drawing/2014/main" id="{8E490AA6-D17B-664A-ECE7-3F829284E4A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730192" y="2522314"/>
              <a:ext cx="2103056" cy="2029527"/>
            </a:xfrm>
            <a:prstGeom prst="bentConnector3">
              <a:avLst>
                <a:gd name="adj1" fmla="val 50000"/>
              </a:avLst>
            </a:prstGeom>
            <a:ln w="57150"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" name="Connecteur : en angle 11">
              <a:extLst>
                <a:ext uri="{FF2B5EF4-FFF2-40B4-BE49-F238E27FC236}">
                  <a16:creationId xmlns:a16="http://schemas.microsoft.com/office/drawing/2014/main" id="{14D4D342-FA46-DF19-AF90-56C06081CE43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5759720" y="2522314"/>
              <a:ext cx="2103056" cy="2029527"/>
            </a:xfrm>
            <a:prstGeom prst="bentConnector3">
              <a:avLst>
                <a:gd name="adj1" fmla="val 50000"/>
              </a:avLst>
            </a:prstGeom>
            <a:ln w="57150"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18" name="Image 17">
            <a:extLst>
              <a:ext uri="{FF2B5EF4-FFF2-40B4-BE49-F238E27FC236}">
                <a16:creationId xmlns:a16="http://schemas.microsoft.com/office/drawing/2014/main" id="{BC112E3D-3138-491F-2878-BD6153235A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8858" y="3352251"/>
            <a:ext cx="654005" cy="654005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8CF6B020-C7BE-61AB-0826-238F9ABD2B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38914" y="3445252"/>
            <a:ext cx="603069" cy="603069"/>
          </a:xfrm>
          <a:prstGeom prst="rect">
            <a:avLst/>
          </a:prstGeom>
        </p:spPr>
      </p:pic>
      <p:sp>
        <p:nvSpPr>
          <p:cNvPr id="21" name="Ellipse 20">
            <a:extLst>
              <a:ext uri="{FF2B5EF4-FFF2-40B4-BE49-F238E27FC236}">
                <a16:creationId xmlns:a16="http://schemas.microsoft.com/office/drawing/2014/main" id="{F24BFD10-52FC-E6C2-F2D6-DE3248F0A6ED}"/>
              </a:ext>
            </a:extLst>
          </p:cNvPr>
          <p:cNvSpPr/>
          <p:nvPr/>
        </p:nvSpPr>
        <p:spPr>
          <a:xfrm>
            <a:off x="9497279" y="712643"/>
            <a:ext cx="2392428" cy="1507002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</a:t>
            </a:r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EA8B5D17-B990-F36B-9C10-3C1F7B558DB6}"/>
              </a:ext>
            </a:extLst>
          </p:cNvPr>
          <p:cNvSpPr/>
          <p:nvPr/>
        </p:nvSpPr>
        <p:spPr>
          <a:xfrm>
            <a:off x="7432860" y="736185"/>
            <a:ext cx="1992046" cy="1459919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INIT</a:t>
            </a:r>
          </a:p>
          <a:p>
            <a:pPr algn="ctr"/>
            <a:r>
              <a:rPr lang="fr-FR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CLOSE</a:t>
            </a:r>
          </a:p>
          <a:p>
            <a:pPr algn="ctr"/>
            <a:r>
              <a:rPr lang="fr-FR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GRAB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BCC1BEFC-6EBB-31CE-E597-457863579E5C}"/>
              </a:ext>
            </a:extLst>
          </p:cNvPr>
          <p:cNvSpPr txBox="1"/>
          <p:nvPr/>
        </p:nvSpPr>
        <p:spPr>
          <a:xfrm>
            <a:off x="1688092" y="1215732"/>
            <a:ext cx="19920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 CAMERA</a:t>
            </a:r>
            <a:endParaRPr lang="fr-F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6005222F-54A0-8751-199D-DBC457512E66}"/>
              </a:ext>
            </a:extLst>
          </p:cNvPr>
          <p:cNvSpPr txBox="1"/>
          <p:nvPr/>
        </p:nvSpPr>
        <p:spPr>
          <a:xfrm>
            <a:off x="556760" y="3405439"/>
            <a:ext cx="17449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 SICK</a:t>
            </a:r>
            <a:endParaRPr lang="fr-F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D3567EDD-88FB-8763-6CDB-DF7CE437E8F5}"/>
              </a:ext>
            </a:extLst>
          </p:cNvPr>
          <p:cNvSpPr txBox="1"/>
          <p:nvPr/>
        </p:nvSpPr>
        <p:spPr>
          <a:xfrm>
            <a:off x="6710074" y="3632168"/>
            <a:ext cx="19920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 BAUMER</a:t>
            </a:r>
            <a:endParaRPr lang="fr-F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Ellipse 40">
            <a:extLst>
              <a:ext uri="{FF2B5EF4-FFF2-40B4-BE49-F238E27FC236}">
                <a16:creationId xmlns:a16="http://schemas.microsoft.com/office/drawing/2014/main" id="{95EF6237-F525-A749-BE7A-3C390CF5637E}"/>
              </a:ext>
            </a:extLst>
          </p:cNvPr>
          <p:cNvSpPr/>
          <p:nvPr/>
        </p:nvSpPr>
        <p:spPr>
          <a:xfrm>
            <a:off x="3319838" y="4189692"/>
            <a:ext cx="1992046" cy="1346594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PARAM X</a:t>
            </a:r>
          </a:p>
        </p:txBody>
      </p:sp>
      <p:sp>
        <p:nvSpPr>
          <p:cNvPr id="42" name="Ellipse 41">
            <a:extLst>
              <a:ext uri="{FF2B5EF4-FFF2-40B4-BE49-F238E27FC236}">
                <a16:creationId xmlns:a16="http://schemas.microsoft.com/office/drawing/2014/main" id="{47176DBE-1107-73D3-8F47-CEDAE01D2571}"/>
              </a:ext>
            </a:extLst>
          </p:cNvPr>
          <p:cNvSpPr/>
          <p:nvPr/>
        </p:nvSpPr>
        <p:spPr>
          <a:xfrm>
            <a:off x="861331" y="4215657"/>
            <a:ext cx="1992046" cy="1459919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fr-FR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Method X</a:t>
            </a:r>
          </a:p>
          <a:p>
            <a:pPr algn="ctr"/>
            <a:endParaRPr lang="fr-F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E122C5A-7275-D49F-4515-14901F97D1C6}"/>
              </a:ext>
            </a:extLst>
          </p:cNvPr>
          <p:cNvSpPr/>
          <p:nvPr/>
        </p:nvSpPr>
        <p:spPr>
          <a:xfrm>
            <a:off x="1132443" y="5357947"/>
            <a:ext cx="1449822" cy="987535"/>
          </a:xfrm>
          <a:prstGeom prst="rect">
            <a:avLst/>
          </a:prstGeom>
          <a:solidFill>
            <a:srgbClr val="00B0F0"/>
          </a:solidFill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fr-F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INIT</a:t>
            </a:r>
          </a:p>
          <a:p>
            <a:pPr algn="ctr"/>
            <a:r>
              <a:rPr lang="fr-F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CLOSE</a:t>
            </a:r>
          </a:p>
          <a:p>
            <a:pPr algn="ctr"/>
            <a:r>
              <a:rPr lang="fr-F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GRAB</a:t>
            </a:r>
          </a:p>
          <a:p>
            <a:pPr algn="ctr"/>
            <a:endParaRPr lang="fr-F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405C067-792D-EA71-C2F3-5155F1834F86}"/>
              </a:ext>
            </a:extLst>
          </p:cNvPr>
          <p:cNvSpPr/>
          <p:nvPr/>
        </p:nvSpPr>
        <p:spPr>
          <a:xfrm>
            <a:off x="3448176" y="5198112"/>
            <a:ext cx="1741222" cy="1147370"/>
          </a:xfrm>
          <a:prstGeom prst="rect">
            <a:avLst/>
          </a:prstGeom>
          <a:solidFill>
            <a:srgbClr val="FFC000"/>
          </a:solidFill>
          <a:ln w="28575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</a:t>
            </a:r>
          </a:p>
        </p:txBody>
      </p:sp>
      <p:sp>
        <p:nvSpPr>
          <p:cNvPr id="43" name="Ellipse 42">
            <a:extLst>
              <a:ext uri="{FF2B5EF4-FFF2-40B4-BE49-F238E27FC236}">
                <a16:creationId xmlns:a16="http://schemas.microsoft.com/office/drawing/2014/main" id="{E8DECD4D-2342-9B24-52A5-9BC1A063F87E}"/>
              </a:ext>
            </a:extLst>
          </p:cNvPr>
          <p:cNvSpPr/>
          <p:nvPr/>
        </p:nvSpPr>
        <p:spPr>
          <a:xfrm>
            <a:off x="9963740" y="4189692"/>
            <a:ext cx="1992046" cy="1346594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PARAM Y</a:t>
            </a:r>
          </a:p>
        </p:txBody>
      </p:sp>
      <p:sp>
        <p:nvSpPr>
          <p:cNvPr id="44" name="Ellipse 43">
            <a:extLst>
              <a:ext uri="{FF2B5EF4-FFF2-40B4-BE49-F238E27FC236}">
                <a16:creationId xmlns:a16="http://schemas.microsoft.com/office/drawing/2014/main" id="{CAB6C11C-8A53-5578-1FDB-FBD606510A9D}"/>
              </a:ext>
            </a:extLst>
          </p:cNvPr>
          <p:cNvSpPr/>
          <p:nvPr/>
        </p:nvSpPr>
        <p:spPr>
          <a:xfrm>
            <a:off x="7505233" y="4215657"/>
            <a:ext cx="1992046" cy="1459919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Method Y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5977304F-98B1-B84F-BEAC-EA329E8F9940}"/>
              </a:ext>
            </a:extLst>
          </p:cNvPr>
          <p:cNvSpPr/>
          <p:nvPr/>
        </p:nvSpPr>
        <p:spPr>
          <a:xfrm>
            <a:off x="7756159" y="5357947"/>
            <a:ext cx="1449822" cy="987535"/>
          </a:xfrm>
          <a:prstGeom prst="rect">
            <a:avLst/>
          </a:prstGeom>
          <a:solidFill>
            <a:srgbClr val="00B0F0"/>
          </a:solidFill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INIT</a:t>
            </a:r>
          </a:p>
          <a:p>
            <a:pPr algn="ctr"/>
            <a:r>
              <a:rPr lang="fr-F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CLOSE</a:t>
            </a:r>
          </a:p>
          <a:p>
            <a:pPr algn="ctr"/>
            <a:r>
              <a:rPr lang="fr-F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GRAB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BE55D9AB-0F04-1883-9136-D4508AB21A3D}"/>
              </a:ext>
            </a:extLst>
          </p:cNvPr>
          <p:cNvSpPr/>
          <p:nvPr/>
        </p:nvSpPr>
        <p:spPr>
          <a:xfrm>
            <a:off x="10071892" y="5198112"/>
            <a:ext cx="1741222" cy="1147370"/>
          </a:xfrm>
          <a:prstGeom prst="rect">
            <a:avLst/>
          </a:prstGeom>
          <a:solidFill>
            <a:srgbClr val="FFC000"/>
          </a:solidFill>
          <a:ln w="28575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DEAF633E-BDD2-B37C-7309-F2E90694B5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0907" y="591754"/>
            <a:ext cx="2106620" cy="1459919"/>
          </a:xfrm>
          <a:prstGeom prst="rect">
            <a:avLst/>
          </a:prstGeom>
        </p:spPr>
      </p:pic>
      <p:pic>
        <p:nvPicPr>
          <p:cNvPr id="1026" name="Picture 2" descr="Caméra de vision 2D pour streaming industrielles : PICOCAM- I2D-301C |  Contact SICK">
            <a:extLst>
              <a:ext uri="{FF2B5EF4-FFF2-40B4-BE49-F238E27FC236}">
                <a16:creationId xmlns:a16="http://schemas.microsoft.com/office/drawing/2014/main" id="{0194EA70-2F64-AF4F-F1E2-50B794CEFB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8144" y="3063355"/>
            <a:ext cx="1434249" cy="1075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he selected altAttribute does not exist!">
            <a:extLst>
              <a:ext uri="{FF2B5EF4-FFF2-40B4-BE49-F238E27FC236}">
                <a16:creationId xmlns:a16="http://schemas.microsoft.com/office/drawing/2014/main" id="{2CC7BE35-BE70-2CDA-60C8-77FE77E9A3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5552" y="2615813"/>
            <a:ext cx="2932816" cy="2199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2886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4" grpId="0"/>
      <p:bldP spid="25" grpId="0"/>
      <p:bldP spid="26" grpId="0"/>
      <p:bldP spid="41" grpId="0" animBg="1"/>
      <p:bldP spid="42" grpId="0" animBg="1"/>
      <p:bldP spid="35" grpId="0" animBg="1"/>
      <p:bldP spid="34" grpId="0" animBg="1"/>
      <p:bldP spid="43" grpId="0" animBg="1"/>
      <p:bldP spid="44" grpId="0" animBg="1"/>
      <p:bldP spid="45" grpId="0" animBg="1"/>
      <p:bldP spid="4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que 5">
            <a:extLst>
              <a:ext uri="{FF2B5EF4-FFF2-40B4-BE49-F238E27FC236}">
                <a16:creationId xmlns:a16="http://schemas.microsoft.com/office/drawing/2014/main" id="{711B2774-4CC7-33A0-4A9B-32D8B3E83C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1434" y="840976"/>
            <a:ext cx="1766823" cy="1784669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88EB1700-928F-73C7-1B24-4D9831BAE2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6749" y="872320"/>
            <a:ext cx="8248650" cy="1714500"/>
          </a:xfrm>
          <a:prstGeom prst="rect">
            <a:avLst/>
          </a:prstGeom>
        </p:spPr>
      </p:pic>
      <p:pic>
        <p:nvPicPr>
          <p:cNvPr id="9" name="Graphique 8">
            <a:extLst>
              <a:ext uri="{FF2B5EF4-FFF2-40B4-BE49-F238E27FC236}">
                <a16:creationId xmlns:a16="http://schemas.microsoft.com/office/drawing/2014/main" id="{E53EA9A9-8DCA-A378-EBB1-2CB3ED059C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00374" y="3104089"/>
            <a:ext cx="3247264" cy="1350861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939D72C7-60EC-4BE4-6E70-D79B840517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33306" y="4510853"/>
            <a:ext cx="3581400" cy="1181100"/>
          </a:xfrm>
          <a:prstGeom prst="rect">
            <a:avLst/>
          </a:prstGeom>
        </p:spPr>
      </p:pic>
      <p:pic>
        <p:nvPicPr>
          <p:cNvPr id="15" name="Image 14" descr="Une image contenant texte&#10;&#10;Description générée automatiquement">
            <a:extLst>
              <a:ext uri="{FF2B5EF4-FFF2-40B4-BE49-F238E27FC236}">
                <a16:creationId xmlns:a16="http://schemas.microsoft.com/office/drawing/2014/main" id="{69342D7D-DE8F-CB67-1B0C-D2963DABD4A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0342" y="3182744"/>
            <a:ext cx="1189318" cy="1193550"/>
          </a:xfrm>
          <a:prstGeom prst="rect">
            <a:avLst/>
          </a:prstGeom>
        </p:spPr>
      </p:pic>
      <p:pic>
        <p:nvPicPr>
          <p:cNvPr id="3" name="Image 2" descr="Une image contenant clipart, Graphique, conception&#10;&#10;Description générée automatiquement">
            <a:extLst>
              <a:ext uri="{FF2B5EF4-FFF2-40B4-BE49-F238E27FC236}">
                <a16:creationId xmlns:a16="http://schemas.microsoft.com/office/drawing/2014/main" id="{8CB6A1CF-6B1B-467D-B612-07D1E353818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9642" y="4972218"/>
            <a:ext cx="1290718" cy="1260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693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6E58A52A-A591-43EE-A87F-FF5B31CEFEA6}"/>
              </a:ext>
            </a:extLst>
          </p:cNvPr>
          <p:cNvSpPr/>
          <p:nvPr/>
        </p:nvSpPr>
        <p:spPr>
          <a:xfrm>
            <a:off x="2811710" y="4859426"/>
            <a:ext cx="6182686" cy="3176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/>
                </a:solidFill>
                <a:latin typeface="Avenir Next LT Pro" panose="020B0504020202020204" pitchFamily="34" charset="0"/>
                <a:cs typeface="Arial" panose="020B0604020202020204" pitchFamily="34" charset="0"/>
              </a:rPr>
              <a:t>THE GRAPHICAL DEEP LEARNING LANGUAGE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2579427C-6B46-B172-DD00-C05EEF29D0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7683" y="2746125"/>
            <a:ext cx="3246058" cy="207864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AC9D8E6-1EA9-F9A3-0231-0A0F7B421A09}"/>
              </a:ext>
            </a:extLst>
          </p:cNvPr>
          <p:cNvSpPr/>
          <p:nvPr/>
        </p:nvSpPr>
        <p:spPr>
          <a:xfrm>
            <a:off x="-439024" y="3111316"/>
            <a:ext cx="6182686" cy="3176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bg1"/>
                </a:solidFill>
                <a:latin typeface="Avenir Next LT Pro" panose="020B0504020202020204" pitchFamily="34" charset="0"/>
                <a:cs typeface="Arial" panose="020B0604020202020204" pitchFamily="34" charset="0"/>
              </a:rPr>
              <a:t>MERCI POUR VOTRE ATTENTION !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5ED3A9DA-022C-BB51-717B-771F899B8B1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185"/>
          <a:stretch/>
        </p:blipFill>
        <p:spPr>
          <a:xfrm flipH="1">
            <a:off x="-1" y="0"/>
            <a:ext cx="12191999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06ABB82-597B-80B8-BAC9-0DF6A55ABB8C}"/>
              </a:ext>
            </a:extLst>
          </p:cNvPr>
          <p:cNvSpPr/>
          <p:nvPr/>
        </p:nvSpPr>
        <p:spPr>
          <a:xfrm>
            <a:off x="8192199" y="4127381"/>
            <a:ext cx="3498209" cy="117804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4E44D5E2-CF4B-49E8-6B6F-98ADE6EE4056}"/>
              </a:ext>
            </a:extLst>
          </p:cNvPr>
          <p:cNvSpPr txBox="1"/>
          <p:nvPr/>
        </p:nvSpPr>
        <p:spPr>
          <a:xfrm>
            <a:off x="8296712" y="4383508"/>
            <a:ext cx="31851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>
                <a:solidFill>
                  <a:srgbClr val="13162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Contact : Youssef Menjour</a:t>
            </a:r>
            <a:br>
              <a:rPr lang="fr-FR" dirty="0">
                <a:solidFill>
                  <a:srgbClr val="13162A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r-FR" sz="1400" dirty="0">
                <a:solidFill>
                  <a:srgbClr val="13162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y.menjour@technologies-france.com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D8990C9-823F-6FE4-8927-74FA277BCF84}"/>
              </a:ext>
            </a:extLst>
          </p:cNvPr>
          <p:cNvSpPr/>
          <p:nvPr/>
        </p:nvSpPr>
        <p:spPr>
          <a:xfrm>
            <a:off x="8192197" y="5331546"/>
            <a:ext cx="3498209" cy="152645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4DF6D51D-6649-9730-2B18-763E1B70A8E3}"/>
              </a:ext>
            </a:extLst>
          </p:cNvPr>
          <p:cNvSpPr txBox="1"/>
          <p:nvPr/>
        </p:nvSpPr>
        <p:spPr>
          <a:xfrm>
            <a:off x="8400692" y="5756219"/>
            <a:ext cx="308121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>
                <a:solidFill>
                  <a:srgbClr val="13162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Follow us Graiphic &amp; HAIBAL :</a:t>
            </a:r>
          </a:p>
          <a:p>
            <a:pPr algn="ctr"/>
            <a:r>
              <a:rPr lang="fr-FR" sz="1200" dirty="0">
                <a:solidFill>
                  <a:srgbClr val="13162A"/>
                </a:solid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www.technologies-france.com</a:t>
            </a:r>
            <a:endParaRPr lang="fr-FR" sz="1200" dirty="0">
              <a:solidFill>
                <a:srgbClr val="13162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fr-FR" sz="1200" dirty="0">
                <a:solidFill>
                  <a:srgbClr val="13162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LinkedIn + </a:t>
            </a:r>
            <a:r>
              <a:rPr lang="fr-FR" sz="1200" dirty="0" err="1">
                <a:solidFill>
                  <a:srgbClr val="13162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Youtube</a:t>
            </a:r>
            <a:endParaRPr lang="fr-FR" sz="1200" dirty="0">
              <a:solidFill>
                <a:srgbClr val="13162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012628E-BA1C-77B1-1F08-01C36E1F9A1B}"/>
              </a:ext>
            </a:extLst>
          </p:cNvPr>
          <p:cNvSpPr/>
          <p:nvPr/>
        </p:nvSpPr>
        <p:spPr>
          <a:xfrm>
            <a:off x="8192195" y="1354347"/>
            <a:ext cx="3498209" cy="274305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3147C42-BFD8-072C-AAAE-B8B6B3B2C5B3}"/>
              </a:ext>
            </a:extLst>
          </p:cNvPr>
          <p:cNvSpPr/>
          <p:nvPr/>
        </p:nvSpPr>
        <p:spPr>
          <a:xfrm>
            <a:off x="8192195" y="-2186"/>
            <a:ext cx="3498209" cy="132654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4F14EFDA-EB26-C8DB-AB52-1A995EDE73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7792" y="153929"/>
            <a:ext cx="2636927" cy="876778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EE3B468D-714B-BCF6-D952-4458177A43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87030" y="1866253"/>
            <a:ext cx="1604554" cy="1604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751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e 1">
            <a:extLst>
              <a:ext uri="{FF2B5EF4-FFF2-40B4-BE49-F238E27FC236}">
                <a16:creationId xmlns:a16="http://schemas.microsoft.com/office/drawing/2014/main" id="{8B9E4F6D-2DFF-5C97-FB8F-2AB417F96C32}"/>
              </a:ext>
            </a:extLst>
          </p:cNvPr>
          <p:cNvSpPr/>
          <p:nvPr/>
        </p:nvSpPr>
        <p:spPr>
          <a:xfrm>
            <a:off x="2702169" y="1389185"/>
            <a:ext cx="6787662" cy="436977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E31C8FE5-F3E7-11E2-8636-F2343772FA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4966" y="1745274"/>
            <a:ext cx="786912" cy="786912"/>
          </a:xfrm>
          <a:prstGeom prst="rect">
            <a:avLst/>
          </a:prstGeom>
        </p:spPr>
      </p:pic>
      <p:sp>
        <p:nvSpPr>
          <p:cNvPr id="10" name="Ellipse 9">
            <a:extLst>
              <a:ext uri="{FF2B5EF4-FFF2-40B4-BE49-F238E27FC236}">
                <a16:creationId xmlns:a16="http://schemas.microsoft.com/office/drawing/2014/main" id="{7EE4F552-83DD-82FE-963A-A3CFBC861D7F}"/>
              </a:ext>
            </a:extLst>
          </p:cNvPr>
          <p:cNvSpPr/>
          <p:nvPr/>
        </p:nvSpPr>
        <p:spPr>
          <a:xfrm>
            <a:off x="6954135" y="2272812"/>
            <a:ext cx="1354014" cy="1573824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br>
              <a:rPr lang="fr-FR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r-FR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br>
              <a:rPr lang="fr-FR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r-FR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DB6D4664-A899-FE0B-72D1-164C2DF7CEBA}"/>
              </a:ext>
            </a:extLst>
          </p:cNvPr>
          <p:cNvSpPr/>
          <p:nvPr/>
        </p:nvSpPr>
        <p:spPr>
          <a:xfrm>
            <a:off x="4212081" y="2272812"/>
            <a:ext cx="1354014" cy="157382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F1</a:t>
            </a:r>
          </a:p>
          <a:p>
            <a:pPr algn="ctr"/>
            <a:r>
              <a:rPr lang="fr-FR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F2</a:t>
            </a:r>
          </a:p>
          <a:p>
            <a:pPr algn="ctr"/>
            <a:r>
              <a:rPr lang="fr-FR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F3</a:t>
            </a:r>
            <a:endParaRPr lang="fr-FR" dirty="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741CC787-60B5-ED0F-AB66-8C227BC49499}"/>
              </a:ext>
            </a:extLst>
          </p:cNvPr>
          <p:cNvSpPr txBox="1"/>
          <p:nvPr/>
        </p:nvSpPr>
        <p:spPr>
          <a:xfrm>
            <a:off x="6954135" y="4088450"/>
            <a:ext cx="135401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800" dirty="0">
                <a:latin typeface="Arial" panose="020B0604020202020204" pitchFamily="34" charset="0"/>
                <a:cs typeface="Arial" panose="020B0604020202020204" pitchFamily="34" charset="0"/>
              </a:rPr>
              <a:t>Attributs</a:t>
            </a:r>
            <a:br>
              <a:rPr lang="fr-FR" sz="18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r-FR" sz="1800" dirty="0">
                <a:latin typeface="Arial" panose="020B0604020202020204" pitchFamily="34" charset="0"/>
                <a:cs typeface="Arial" panose="020B0604020202020204" pitchFamily="34" charset="0"/>
              </a:rPr>
              <a:t>#Variables</a:t>
            </a:r>
          </a:p>
          <a:p>
            <a:pPr algn="ctr"/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#Mémoire</a:t>
            </a:r>
            <a:r>
              <a:rPr lang="fr-FR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fr-FR" dirty="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6047A9CE-9E90-0F93-B2BA-37F5E8303D69}"/>
              </a:ext>
            </a:extLst>
          </p:cNvPr>
          <p:cNvSpPr txBox="1"/>
          <p:nvPr/>
        </p:nvSpPr>
        <p:spPr>
          <a:xfrm>
            <a:off x="4108902" y="4294973"/>
            <a:ext cx="15603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800" dirty="0">
                <a:latin typeface="Arial" panose="020B0604020202020204" pitchFamily="34" charset="0"/>
                <a:cs typeface="Arial" panose="020B0604020202020204" pitchFamily="34" charset="0"/>
              </a:rPr>
              <a:t>Méthodes</a:t>
            </a:r>
            <a:br>
              <a:rPr lang="fr-FR" sz="18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r-FR" sz="1800" dirty="0">
                <a:latin typeface="Arial" panose="020B0604020202020204" pitchFamily="34" charset="0"/>
                <a:cs typeface="Arial" panose="020B0604020202020204" pitchFamily="34" charset="0"/>
              </a:rPr>
              <a:t>#Fonctions</a:t>
            </a:r>
            <a:endParaRPr lang="fr-FR" dirty="0"/>
          </a:p>
        </p:txBody>
      </p:sp>
      <p:cxnSp>
        <p:nvCxnSpPr>
          <p:cNvPr id="4" name="Connecteur droit avec flèche 3">
            <a:extLst>
              <a:ext uri="{FF2B5EF4-FFF2-40B4-BE49-F238E27FC236}">
                <a16:creationId xmlns:a16="http://schemas.microsoft.com/office/drawing/2014/main" id="{59C989B9-003F-582B-C0E9-4D7A46A1D375}"/>
              </a:ext>
            </a:extLst>
          </p:cNvPr>
          <p:cNvCxnSpPr/>
          <p:nvPr/>
        </p:nvCxnSpPr>
        <p:spPr>
          <a:xfrm>
            <a:off x="5838812" y="3003328"/>
            <a:ext cx="905608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" name="Connecteur droit avec flèche 4">
            <a:extLst>
              <a:ext uri="{FF2B5EF4-FFF2-40B4-BE49-F238E27FC236}">
                <a16:creationId xmlns:a16="http://schemas.microsoft.com/office/drawing/2014/main" id="{15833D84-A81F-96FD-C093-D7D304132956}"/>
              </a:ext>
            </a:extLst>
          </p:cNvPr>
          <p:cNvCxnSpPr>
            <a:cxnSpLocks/>
          </p:cNvCxnSpPr>
          <p:nvPr/>
        </p:nvCxnSpPr>
        <p:spPr>
          <a:xfrm flipH="1" flipV="1">
            <a:off x="5838812" y="3262680"/>
            <a:ext cx="842605" cy="373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9299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arte nationale d'identité en France — Wikipédia">
            <a:extLst>
              <a:ext uri="{FF2B5EF4-FFF2-40B4-BE49-F238E27FC236}">
                <a16:creationId xmlns:a16="http://schemas.microsoft.com/office/drawing/2014/main" id="{4CD9FE9F-38B6-2F76-1758-656344EF9E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2492" y="901102"/>
            <a:ext cx="3569677" cy="2273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Ellipse 19">
            <a:extLst>
              <a:ext uri="{FF2B5EF4-FFF2-40B4-BE49-F238E27FC236}">
                <a16:creationId xmlns:a16="http://schemas.microsoft.com/office/drawing/2014/main" id="{418D4041-7C30-3D07-27F4-1FDB1B7BE464}"/>
              </a:ext>
            </a:extLst>
          </p:cNvPr>
          <p:cNvSpPr/>
          <p:nvPr/>
        </p:nvSpPr>
        <p:spPr>
          <a:xfrm>
            <a:off x="5635869" y="3613638"/>
            <a:ext cx="2901462" cy="2273144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NOM (String) </a:t>
            </a:r>
          </a:p>
          <a:p>
            <a:pPr algn="ctr"/>
            <a:r>
              <a:rPr lang="fr-FR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PRENOM (String) </a:t>
            </a:r>
            <a:br>
              <a:rPr lang="fr-FR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r-FR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SEX (</a:t>
            </a:r>
            <a:r>
              <a:rPr lang="fr-FR" sz="1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Bool</a:t>
            </a:r>
            <a:r>
              <a:rPr lang="fr-FR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algn="ctr"/>
            <a:r>
              <a:rPr lang="fr-FR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AGE (U8) 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38ECE652-102B-731C-7AB3-0D59FD8AB952}"/>
              </a:ext>
            </a:extLst>
          </p:cNvPr>
          <p:cNvSpPr/>
          <p:nvPr/>
        </p:nvSpPr>
        <p:spPr>
          <a:xfrm>
            <a:off x="9103519" y="3613638"/>
            <a:ext cx="2804746" cy="227314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 ID</a:t>
            </a:r>
          </a:p>
          <a:p>
            <a:pPr algn="ctr"/>
            <a:r>
              <a:rPr lang="fr-FR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GET ID</a:t>
            </a:r>
          </a:p>
          <a:p>
            <a:pPr algn="ctr"/>
            <a:r>
              <a:rPr lang="fr-FR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RESET ID</a:t>
            </a:r>
            <a:endParaRPr lang="fr-FR" dirty="0">
              <a:solidFill>
                <a:schemeClr val="tx1"/>
              </a:solidFill>
            </a:endParaRPr>
          </a:p>
          <a:p>
            <a:pPr algn="ctr"/>
            <a:endParaRPr lang="fr-FR" dirty="0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F393A719-BE39-87C1-3CBC-7A914A290A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8172" y="1322482"/>
            <a:ext cx="1278214" cy="1278214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67006E59-20CD-0771-FF23-7704A055AD03}"/>
              </a:ext>
            </a:extLst>
          </p:cNvPr>
          <p:cNvSpPr txBox="1"/>
          <p:nvPr/>
        </p:nvSpPr>
        <p:spPr>
          <a:xfrm>
            <a:off x="6528560" y="5978066"/>
            <a:ext cx="12946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dirty="0">
                <a:latin typeface="Arial" panose="020B0604020202020204" pitchFamily="34" charset="0"/>
                <a:cs typeface="Arial" panose="020B0604020202020204" pitchFamily="34" charset="0"/>
              </a:rPr>
              <a:t>Attributs</a:t>
            </a:r>
            <a:endParaRPr lang="fr-FR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61C4F8E8-AAAC-A828-5619-3CED91844E88}"/>
              </a:ext>
            </a:extLst>
          </p:cNvPr>
          <p:cNvSpPr txBox="1"/>
          <p:nvPr/>
        </p:nvSpPr>
        <p:spPr>
          <a:xfrm>
            <a:off x="10037297" y="5978066"/>
            <a:ext cx="12946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dirty="0">
                <a:latin typeface="Arial" panose="020B0604020202020204" pitchFamily="34" charset="0"/>
                <a:cs typeface="Arial" panose="020B0604020202020204" pitchFamily="34" charset="0"/>
              </a:rPr>
              <a:t>Méthodes</a:t>
            </a:r>
            <a:endParaRPr lang="fr-FR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7A6678D1-E763-B1B9-C6FC-7E114B4CEA35}"/>
              </a:ext>
            </a:extLst>
          </p:cNvPr>
          <p:cNvSpPr txBox="1"/>
          <p:nvPr/>
        </p:nvSpPr>
        <p:spPr>
          <a:xfrm>
            <a:off x="1766520" y="2989580"/>
            <a:ext cx="10885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30125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4">
            <a:extLst>
              <a:ext uri="{FF2B5EF4-FFF2-40B4-BE49-F238E27FC236}">
                <a16:creationId xmlns:a16="http://schemas.microsoft.com/office/drawing/2014/main" id="{B177063C-CEFF-D726-C01B-47046ACDAB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2841" y="1018551"/>
            <a:ext cx="713214" cy="713214"/>
          </a:xfrm>
          <a:prstGeom prst="rect">
            <a:avLst/>
          </a:prstGeom>
        </p:spPr>
      </p:pic>
      <p:pic>
        <p:nvPicPr>
          <p:cNvPr id="3074" name="Picture 2" descr="Carte nationale d'identité en France — Wikipédia">
            <a:extLst>
              <a:ext uri="{FF2B5EF4-FFF2-40B4-BE49-F238E27FC236}">
                <a16:creationId xmlns:a16="http://schemas.microsoft.com/office/drawing/2014/main" id="{4CD9FE9F-38B6-2F76-1758-656344EF9E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4702" y="522491"/>
            <a:ext cx="2464525" cy="1569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Qu'est-ce que le NIF ? | economie.gouv.fr">
            <a:extLst>
              <a:ext uri="{FF2B5EF4-FFF2-40B4-BE49-F238E27FC236}">
                <a16:creationId xmlns:a16="http://schemas.microsoft.com/office/drawing/2014/main" id="{11C2CF25-A751-3EEA-39D3-36E48CCF8E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6741" y="3168106"/>
            <a:ext cx="1790862" cy="119992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084" name="Picture 12" descr="L'Assurance maladie vise plus d'un milliard d'économies en 2023">
            <a:extLst>
              <a:ext uri="{FF2B5EF4-FFF2-40B4-BE49-F238E27FC236}">
                <a16:creationId xmlns:a16="http://schemas.microsoft.com/office/drawing/2014/main" id="{A7CFAEC7-F103-5C16-5D9A-CA6B49AE5D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7472" y="3097273"/>
            <a:ext cx="1898963" cy="121533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cxnSp>
        <p:nvCxnSpPr>
          <p:cNvPr id="5" name="Connecteur : en angle 4">
            <a:extLst>
              <a:ext uri="{FF2B5EF4-FFF2-40B4-BE49-F238E27FC236}">
                <a16:creationId xmlns:a16="http://schemas.microsoft.com/office/drawing/2014/main" id="{8E490AA6-D17B-664A-ECE7-3F829284E4A1}"/>
              </a:ext>
            </a:extLst>
          </p:cNvPr>
          <p:cNvCxnSpPr>
            <a:cxnSpLocks/>
          </p:cNvCxnSpPr>
          <p:nvPr/>
        </p:nvCxnSpPr>
        <p:spPr>
          <a:xfrm rot="5400000">
            <a:off x="4363777" y="1003493"/>
            <a:ext cx="896067" cy="3179277"/>
          </a:xfrm>
          <a:prstGeom prst="bentConnector3">
            <a:avLst>
              <a:gd name="adj1" fmla="val 50000"/>
            </a:avLst>
          </a:prstGeom>
          <a:ln w="5715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" name="Connecteur : en angle 11">
            <a:extLst>
              <a:ext uri="{FF2B5EF4-FFF2-40B4-BE49-F238E27FC236}">
                <a16:creationId xmlns:a16="http://schemas.microsoft.com/office/drawing/2014/main" id="{14D4D342-FA46-DF19-AF90-56C06081CE43}"/>
              </a:ext>
            </a:extLst>
          </p:cNvPr>
          <p:cNvCxnSpPr>
            <a:cxnSpLocks/>
          </p:cNvCxnSpPr>
          <p:nvPr/>
        </p:nvCxnSpPr>
        <p:spPr>
          <a:xfrm rot="16200000" flipH="1">
            <a:off x="7543056" y="1003493"/>
            <a:ext cx="896067" cy="3179277"/>
          </a:xfrm>
          <a:prstGeom prst="bentConnector3">
            <a:avLst>
              <a:gd name="adj1" fmla="val 50000"/>
            </a:avLst>
          </a:prstGeom>
          <a:ln w="5715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8" name="Image 17">
            <a:extLst>
              <a:ext uri="{FF2B5EF4-FFF2-40B4-BE49-F238E27FC236}">
                <a16:creationId xmlns:a16="http://schemas.microsoft.com/office/drawing/2014/main" id="{BC112E3D-3138-491F-2878-BD6153235AD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66099" y="3447769"/>
            <a:ext cx="654005" cy="654005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8CF6B020-C7BE-61AB-0826-238F9ABD2BB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838914" y="3445252"/>
            <a:ext cx="603069" cy="603069"/>
          </a:xfrm>
          <a:prstGeom prst="rect">
            <a:avLst/>
          </a:prstGeom>
        </p:spPr>
      </p:pic>
      <p:sp>
        <p:nvSpPr>
          <p:cNvPr id="21" name="Ellipse 20">
            <a:extLst>
              <a:ext uri="{FF2B5EF4-FFF2-40B4-BE49-F238E27FC236}">
                <a16:creationId xmlns:a16="http://schemas.microsoft.com/office/drawing/2014/main" id="{F24BFD10-52FC-E6C2-F2D6-DE3248F0A6ED}"/>
              </a:ext>
            </a:extLst>
          </p:cNvPr>
          <p:cNvSpPr/>
          <p:nvPr/>
        </p:nvSpPr>
        <p:spPr>
          <a:xfrm>
            <a:off x="9497279" y="712643"/>
            <a:ext cx="2392428" cy="1507002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NOM  </a:t>
            </a:r>
          </a:p>
          <a:p>
            <a:pPr algn="ctr"/>
            <a:r>
              <a:rPr lang="fr-FR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PRENOM  </a:t>
            </a:r>
            <a:br>
              <a:rPr lang="fr-FR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r-FR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SEX </a:t>
            </a:r>
          </a:p>
          <a:p>
            <a:pPr algn="ctr"/>
            <a:r>
              <a:rPr lang="fr-FR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AGE  </a:t>
            </a:r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EA8B5D17-B990-F36B-9C10-3C1F7B558DB6}"/>
              </a:ext>
            </a:extLst>
          </p:cNvPr>
          <p:cNvSpPr/>
          <p:nvPr/>
        </p:nvSpPr>
        <p:spPr>
          <a:xfrm>
            <a:off x="7432860" y="736185"/>
            <a:ext cx="1992046" cy="1459919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 ID</a:t>
            </a:r>
          </a:p>
          <a:p>
            <a:pPr algn="ctr"/>
            <a:r>
              <a:rPr lang="fr-FR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GET ID</a:t>
            </a:r>
          </a:p>
          <a:p>
            <a:pPr algn="ctr"/>
            <a:r>
              <a:rPr lang="fr-FR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RESET ID</a:t>
            </a:r>
            <a:endParaRPr lang="fr-FR" sz="1400" dirty="0">
              <a:solidFill>
                <a:schemeClr val="tx1"/>
              </a:solidFill>
            </a:endParaRPr>
          </a:p>
          <a:p>
            <a:pPr algn="ctr"/>
            <a:endParaRPr lang="fr-FR" dirty="0"/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BCC1BEFC-6EBB-31CE-E597-457863579E5C}"/>
              </a:ext>
            </a:extLst>
          </p:cNvPr>
          <p:cNvSpPr txBox="1"/>
          <p:nvPr/>
        </p:nvSpPr>
        <p:spPr>
          <a:xfrm>
            <a:off x="2067302" y="1215732"/>
            <a:ext cx="16128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 ID</a:t>
            </a:r>
            <a:endParaRPr lang="fr-FR" dirty="0"/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6005222F-54A0-8751-199D-DBC457512E66}"/>
              </a:ext>
            </a:extLst>
          </p:cNvPr>
          <p:cNvSpPr txBox="1"/>
          <p:nvPr/>
        </p:nvSpPr>
        <p:spPr>
          <a:xfrm>
            <a:off x="322383" y="3636436"/>
            <a:ext cx="17449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 IMPOT</a:t>
            </a:r>
            <a:endParaRPr lang="fr-FR" dirty="0"/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D3567EDD-88FB-8763-6CDB-DF7CE437E8F5}"/>
              </a:ext>
            </a:extLst>
          </p:cNvPr>
          <p:cNvSpPr txBox="1"/>
          <p:nvPr/>
        </p:nvSpPr>
        <p:spPr>
          <a:xfrm>
            <a:off x="6710074" y="3632168"/>
            <a:ext cx="17449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 SECU</a:t>
            </a:r>
            <a:endParaRPr lang="fr-FR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B991D5C-C7C5-0C4B-1B35-CDBD1E73D209}"/>
              </a:ext>
            </a:extLst>
          </p:cNvPr>
          <p:cNvSpPr/>
          <p:nvPr/>
        </p:nvSpPr>
        <p:spPr>
          <a:xfrm>
            <a:off x="7340868" y="455414"/>
            <a:ext cx="4612170" cy="2009312"/>
          </a:xfrm>
          <a:prstGeom prst="rect">
            <a:avLst/>
          </a:prstGeom>
          <a:solidFill>
            <a:srgbClr val="000000">
              <a:alpha val="27843"/>
            </a:srgb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1" name="Ellipse 40">
            <a:extLst>
              <a:ext uri="{FF2B5EF4-FFF2-40B4-BE49-F238E27FC236}">
                <a16:creationId xmlns:a16="http://schemas.microsoft.com/office/drawing/2014/main" id="{95EF6237-F525-A749-BE7A-3C390CF5637E}"/>
              </a:ext>
            </a:extLst>
          </p:cNvPr>
          <p:cNvSpPr/>
          <p:nvPr/>
        </p:nvSpPr>
        <p:spPr>
          <a:xfrm>
            <a:off x="3319838" y="4189692"/>
            <a:ext cx="1992046" cy="1346594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N° Fiscal</a:t>
            </a:r>
          </a:p>
          <a:p>
            <a:pPr algn="ctr"/>
            <a:r>
              <a:rPr lang="fr-FR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memory</a:t>
            </a:r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42" name="Ellipse 41">
            <a:extLst>
              <a:ext uri="{FF2B5EF4-FFF2-40B4-BE49-F238E27FC236}">
                <a16:creationId xmlns:a16="http://schemas.microsoft.com/office/drawing/2014/main" id="{47176DBE-1107-73D3-8F47-CEDAE01D2571}"/>
              </a:ext>
            </a:extLst>
          </p:cNvPr>
          <p:cNvSpPr/>
          <p:nvPr/>
        </p:nvSpPr>
        <p:spPr>
          <a:xfrm>
            <a:off x="861331" y="4215657"/>
            <a:ext cx="1992046" cy="1459919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fr-FR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Evaluate</a:t>
            </a:r>
            <a:r>
              <a:rPr lang="fr-FR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Tax</a:t>
            </a:r>
            <a:endParaRPr lang="fr-FR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fr-FR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E122C5A-7275-D49F-4515-14901F97D1C6}"/>
              </a:ext>
            </a:extLst>
          </p:cNvPr>
          <p:cNvSpPr/>
          <p:nvPr/>
        </p:nvSpPr>
        <p:spPr>
          <a:xfrm>
            <a:off x="1132443" y="5357947"/>
            <a:ext cx="1449822" cy="987535"/>
          </a:xfrm>
          <a:prstGeom prst="rect">
            <a:avLst/>
          </a:prstGeom>
          <a:solidFill>
            <a:srgbClr val="00B0F0"/>
          </a:solidFill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fr-F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 ID</a:t>
            </a:r>
          </a:p>
          <a:p>
            <a:pPr algn="ctr"/>
            <a:r>
              <a:rPr lang="fr-F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GET ID</a:t>
            </a:r>
          </a:p>
          <a:p>
            <a:pPr algn="ctr"/>
            <a:r>
              <a:rPr lang="fr-F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RESET ID</a:t>
            </a:r>
            <a:endParaRPr lang="fr-FR" sz="1400" b="1" dirty="0">
              <a:solidFill>
                <a:schemeClr val="tx1"/>
              </a:solidFill>
            </a:endParaRPr>
          </a:p>
          <a:p>
            <a:pPr algn="ctr"/>
            <a:endParaRPr lang="fr-FR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405C067-792D-EA71-C2F3-5155F1834F86}"/>
              </a:ext>
            </a:extLst>
          </p:cNvPr>
          <p:cNvSpPr/>
          <p:nvPr/>
        </p:nvSpPr>
        <p:spPr>
          <a:xfrm>
            <a:off x="3448176" y="5198112"/>
            <a:ext cx="1741222" cy="1147370"/>
          </a:xfrm>
          <a:prstGeom prst="rect">
            <a:avLst/>
          </a:prstGeom>
          <a:solidFill>
            <a:srgbClr val="FFC000"/>
          </a:solidFill>
          <a:ln w="28575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NOM </a:t>
            </a:r>
          </a:p>
          <a:p>
            <a:pPr algn="ctr"/>
            <a:r>
              <a:rPr lang="fr-F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PRENOM</a:t>
            </a:r>
            <a:br>
              <a:rPr lang="fr-F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r-F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SEX </a:t>
            </a:r>
          </a:p>
          <a:p>
            <a:pPr algn="ctr"/>
            <a:r>
              <a:rPr lang="fr-F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AGE</a:t>
            </a:r>
            <a:endParaRPr lang="fr-FR" sz="1400" b="1" dirty="0">
              <a:solidFill>
                <a:schemeClr val="tx1"/>
              </a:solidFill>
            </a:endParaRPr>
          </a:p>
        </p:txBody>
      </p:sp>
      <p:sp>
        <p:nvSpPr>
          <p:cNvPr id="43" name="Ellipse 42">
            <a:extLst>
              <a:ext uri="{FF2B5EF4-FFF2-40B4-BE49-F238E27FC236}">
                <a16:creationId xmlns:a16="http://schemas.microsoft.com/office/drawing/2014/main" id="{E8DECD4D-2342-9B24-52A5-9BC1A063F87E}"/>
              </a:ext>
            </a:extLst>
          </p:cNvPr>
          <p:cNvSpPr/>
          <p:nvPr/>
        </p:nvSpPr>
        <p:spPr>
          <a:xfrm>
            <a:off x="9963740" y="4189692"/>
            <a:ext cx="1992046" cy="1346594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N° </a:t>
            </a:r>
            <a:r>
              <a:rPr lang="fr-FR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</a:t>
            </a:r>
            <a:endParaRPr lang="fr-FR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Ellipse 43">
            <a:extLst>
              <a:ext uri="{FF2B5EF4-FFF2-40B4-BE49-F238E27FC236}">
                <a16:creationId xmlns:a16="http://schemas.microsoft.com/office/drawing/2014/main" id="{CAB6C11C-8A53-5578-1FDB-FBD606510A9D}"/>
              </a:ext>
            </a:extLst>
          </p:cNvPr>
          <p:cNvSpPr/>
          <p:nvPr/>
        </p:nvSpPr>
        <p:spPr>
          <a:xfrm>
            <a:off x="7505233" y="4215657"/>
            <a:ext cx="1992046" cy="1459919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5977304F-98B1-B84F-BEAC-EA329E8F9940}"/>
              </a:ext>
            </a:extLst>
          </p:cNvPr>
          <p:cNvSpPr/>
          <p:nvPr/>
        </p:nvSpPr>
        <p:spPr>
          <a:xfrm>
            <a:off x="7756159" y="5357947"/>
            <a:ext cx="1449822" cy="987535"/>
          </a:xfrm>
          <a:prstGeom prst="rect">
            <a:avLst/>
          </a:prstGeom>
          <a:solidFill>
            <a:srgbClr val="00B0F0"/>
          </a:solidFill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fr-F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 ID</a:t>
            </a:r>
          </a:p>
          <a:p>
            <a:pPr algn="ctr"/>
            <a:r>
              <a:rPr lang="fr-F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GET ID</a:t>
            </a:r>
          </a:p>
          <a:p>
            <a:pPr algn="ctr"/>
            <a:r>
              <a:rPr lang="fr-F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RESET ID</a:t>
            </a:r>
            <a:endParaRPr lang="fr-FR" sz="1400" b="1" dirty="0">
              <a:solidFill>
                <a:schemeClr val="tx1"/>
              </a:solidFill>
            </a:endParaRPr>
          </a:p>
          <a:p>
            <a:pPr algn="ctr"/>
            <a:endParaRPr lang="fr-FR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BE55D9AB-0F04-1883-9136-D4508AB21A3D}"/>
              </a:ext>
            </a:extLst>
          </p:cNvPr>
          <p:cNvSpPr/>
          <p:nvPr/>
        </p:nvSpPr>
        <p:spPr>
          <a:xfrm>
            <a:off x="10071892" y="5198112"/>
            <a:ext cx="1741222" cy="1147370"/>
          </a:xfrm>
          <a:prstGeom prst="rect">
            <a:avLst/>
          </a:prstGeom>
          <a:solidFill>
            <a:srgbClr val="FFC000"/>
          </a:solidFill>
          <a:ln w="28575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NOM </a:t>
            </a:r>
          </a:p>
          <a:p>
            <a:pPr algn="ctr"/>
            <a:r>
              <a:rPr lang="fr-F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PRENOM</a:t>
            </a:r>
            <a:br>
              <a:rPr lang="fr-F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r-F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SEX </a:t>
            </a:r>
          </a:p>
          <a:p>
            <a:pPr algn="ctr"/>
            <a:r>
              <a:rPr lang="fr-F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AGE</a:t>
            </a:r>
            <a:endParaRPr lang="fr-FR" sz="1400" b="1" dirty="0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F33056C-A6A0-80D9-95F4-C54683E49771}"/>
              </a:ext>
            </a:extLst>
          </p:cNvPr>
          <p:cNvSpPr/>
          <p:nvPr/>
        </p:nvSpPr>
        <p:spPr>
          <a:xfrm>
            <a:off x="0" y="365760"/>
            <a:ext cx="12191999" cy="2132440"/>
          </a:xfrm>
          <a:prstGeom prst="rect">
            <a:avLst/>
          </a:prstGeom>
          <a:solidFill>
            <a:srgbClr val="00B0F0">
              <a:alpha val="12157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D4A54A7A-D110-83F2-2F6A-2F29061083E9}"/>
              </a:ext>
            </a:extLst>
          </p:cNvPr>
          <p:cNvSpPr txBox="1"/>
          <p:nvPr/>
        </p:nvSpPr>
        <p:spPr>
          <a:xfrm>
            <a:off x="-19721" y="2116273"/>
            <a:ext cx="2087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CLASS MERE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7045BC11-18DD-4E33-AB89-2854E07933A9}"/>
              </a:ext>
            </a:extLst>
          </p:cNvPr>
          <p:cNvSpPr txBox="1"/>
          <p:nvPr/>
        </p:nvSpPr>
        <p:spPr>
          <a:xfrm>
            <a:off x="-20928" y="2966245"/>
            <a:ext cx="2087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CLASS FILLE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0AF013-06AD-2FDB-A492-584E03F2DDAD}"/>
              </a:ext>
            </a:extLst>
          </p:cNvPr>
          <p:cNvSpPr/>
          <p:nvPr/>
        </p:nvSpPr>
        <p:spPr>
          <a:xfrm>
            <a:off x="0" y="2941854"/>
            <a:ext cx="12191999" cy="3529395"/>
          </a:xfrm>
          <a:prstGeom prst="rect">
            <a:avLst/>
          </a:prstGeom>
          <a:solidFill>
            <a:schemeClr val="accent6">
              <a:lumMod val="60000"/>
              <a:lumOff val="40000"/>
              <a:alpha val="12157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47301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9" dur="500"/>
                                        <p:tgtEl>
                                          <p:spTgt spid="30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26" grpId="1"/>
      <p:bldP spid="33" grpId="0" animBg="1"/>
      <p:bldP spid="41" grpId="0" animBg="1"/>
      <p:bldP spid="42" grpId="0" animBg="1"/>
      <p:bldP spid="35" grpId="0" animBg="1"/>
      <p:bldP spid="34" grpId="0" animBg="1"/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  <p:bldP spid="3" grpId="0" animBg="1"/>
      <p:bldP spid="3" grpId="1" animBg="1"/>
      <p:bldP spid="4" grpId="0"/>
      <p:bldP spid="4" grpId="1"/>
      <p:bldP spid="7" grpId="0"/>
      <p:bldP spid="7" grpId="1"/>
      <p:bldP spid="6" grpId="0" animBg="1"/>
      <p:bldP spid="6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7F67B519-9033-C407-0876-96C6CBAAFB81}"/>
              </a:ext>
            </a:extLst>
          </p:cNvPr>
          <p:cNvSpPr txBox="1"/>
          <p:nvPr/>
        </p:nvSpPr>
        <p:spPr>
          <a:xfrm>
            <a:off x="2958353" y="1622612"/>
            <a:ext cx="7037294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600" dirty="0"/>
              <a:t>BREAK</a:t>
            </a:r>
          </a:p>
        </p:txBody>
      </p:sp>
    </p:spTree>
    <p:extLst>
      <p:ext uri="{BB962C8B-B14F-4D97-AF65-F5344CB8AC3E}">
        <p14:creationId xmlns:p14="http://schemas.microsoft.com/office/powerpoint/2010/main" val="34481977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E31C8FE5-F3E7-11E2-8636-F2343772FA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418" y="1018551"/>
            <a:ext cx="713214" cy="713214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280FB241-3423-7E0E-4B54-199E0FF5B1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418" y="4985460"/>
            <a:ext cx="654005" cy="654005"/>
          </a:xfrm>
          <a:prstGeom prst="rect">
            <a:avLst/>
          </a:prstGeom>
        </p:spPr>
      </p:pic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94AF62E0-4916-0D47-0F22-5D94F349C61B}"/>
              </a:ext>
            </a:extLst>
          </p:cNvPr>
          <p:cNvCxnSpPr>
            <a:cxnSpLocks/>
          </p:cNvCxnSpPr>
          <p:nvPr/>
        </p:nvCxnSpPr>
        <p:spPr>
          <a:xfrm>
            <a:off x="759415" y="1907931"/>
            <a:ext cx="0" cy="282233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" name="Ellipse 9">
            <a:extLst>
              <a:ext uri="{FF2B5EF4-FFF2-40B4-BE49-F238E27FC236}">
                <a16:creationId xmlns:a16="http://schemas.microsoft.com/office/drawing/2014/main" id="{7EE4F552-83DD-82FE-963A-A3CFBC861D7F}"/>
              </a:ext>
            </a:extLst>
          </p:cNvPr>
          <p:cNvSpPr/>
          <p:nvPr/>
        </p:nvSpPr>
        <p:spPr>
          <a:xfrm>
            <a:off x="4371682" y="798189"/>
            <a:ext cx="1354014" cy="1573824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br>
              <a:rPr lang="fr-FR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r-FR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br>
              <a:rPr lang="fr-FR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r-FR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DB6D4664-A899-FE0B-72D1-164C2DF7CEBA}"/>
              </a:ext>
            </a:extLst>
          </p:cNvPr>
          <p:cNvSpPr/>
          <p:nvPr/>
        </p:nvSpPr>
        <p:spPr>
          <a:xfrm>
            <a:off x="1467624" y="798189"/>
            <a:ext cx="1354014" cy="157382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F1</a:t>
            </a:r>
          </a:p>
          <a:p>
            <a:pPr algn="ctr"/>
            <a:r>
              <a:rPr lang="fr-FR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F2</a:t>
            </a:r>
          </a:p>
          <a:p>
            <a:pPr algn="ctr"/>
            <a:r>
              <a:rPr lang="fr-FR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F3</a:t>
            </a:r>
            <a:endParaRPr lang="fr-FR" dirty="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741CC787-60B5-ED0F-AB66-8C227BC49499}"/>
              </a:ext>
            </a:extLst>
          </p:cNvPr>
          <p:cNvSpPr txBox="1"/>
          <p:nvPr/>
        </p:nvSpPr>
        <p:spPr>
          <a:xfrm>
            <a:off x="4371682" y="2451170"/>
            <a:ext cx="135401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800" dirty="0">
                <a:latin typeface="Arial" panose="020B0604020202020204" pitchFamily="34" charset="0"/>
                <a:cs typeface="Arial" panose="020B0604020202020204" pitchFamily="34" charset="0"/>
              </a:rPr>
              <a:t>Attributs</a:t>
            </a:r>
            <a:br>
              <a:rPr lang="fr-FR" sz="18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r-FR" sz="1800" dirty="0">
                <a:latin typeface="Arial" panose="020B0604020202020204" pitchFamily="34" charset="0"/>
                <a:cs typeface="Arial" panose="020B0604020202020204" pitchFamily="34" charset="0"/>
              </a:rPr>
              <a:t>#Variable</a:t>
            </a:r>
          </a:p>
          <a:p>
            <a:pPr algn="ctr"/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#Mémoire</a:t>
            </a:r>
            <a:r>
              <a:rPr lang="fr-FR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fr-FR" dirty="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6047A9CE-9E90-0F93-B2BA-37F5E8303D69}"/>
              </a:ext>
            </a:extLst>
          </p:cNvPr>
          <p:cNvSpPr txBox="1"/>
          <p:nvPr/>
        </p:nvSpPr>
        <p:spPr>
          <a:xfrm>
            <a:off x="1550862" y="2622497"/>
            <a:ext cx="15603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dirty="0">
                <a:latin typeface="Arial" panose="020B0604020202020204" pitchFamily="34" charset="0"/>
                <a:cs typeface="Arial" panose="020B0604020202020204" pitchFamily="34" charset="0"/>
              </a:rPr>
              <a:t>Méthodes</a:t>
            </a:r>
            <a:br>
              <a:rPr lang="fr-FR" sz="18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r-FR" sz="1800" dirty="0">
                <a:latin typeface="Arial" panose="020B0604020202020204" pitchFamily="34" charset="0"/>
                <a:cs typeface="Arial" panose="020B0604020202020204" pitchFamily="34" charset="0"/>
              </a:rPr>
              <a:t>#Fonctions</a:t>
            </a:r>
            <a:endParaRPr lang="fr-FR" dirty="0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83092C2E-B44E-4634-DE12-5AAC82669A42}"/>
              </a:ext>
            </a:extLst>
          </p:cNvPr>
          <p:cNvSpPr/>
          <p:nvPr/>
        </p:nvSpPr>
        <p:spPr>
          <a:xfrm>
            <a:off x="3893965" y="4098677"/>
            <a:ext cx="1354014" cy="1573824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br>
              <a:rPr lang="fr-FR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r-FR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br>
              <a:rPr lang="fr-FR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r-FR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E9F355AE-A3FC-A16B-DEF1-30DBA07130C8}"/>
              </a:ext>
            </a:extLst>
          </p:cNvPr>
          <p:cNvSpPr/>
          <p:nvPr/>
        </p:nvSpPr>
        <p:spPr>
          <a:xfrm>
            <a:off x="1350390" y="4098677"/>
            <a:ext cx="1354014" cy="157382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F1</a:t>
            </a:r>
          </a:p>
          <a:p>
            <a:pPr algn="ctr"/>
            <a:r>
              <a:rPr lang="fr-FR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F2</a:t>
            </a:r>
          </a:p>
          <a:p>
            <a:pPr algn="ctr"/>
            <a:r>
              <a:rPr lang="fr-FR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F3</a:t>
            </a:r>
            <a:endParaRPr lang="fr-FR" dirty="0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C201A5C7-3B2D-7D79-F4CC-0C330314AB78}"/>
              </a:ext>
            </a:extLst>
          </p:cNvPr>
          <p:cNvSpPr/>
          <p:nvPr/>
        </p:nvSpPr>
        <p:spPr>
          <a:xfrm>
            <a:off x="4591489" y="4646733"/>
            <a:ext cx="1354014" cy="157382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br>
              <a:rPr lang="fr-FR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r-FR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br>
              <a:rPr lang="fr-FR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r-FR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3660BD17-8CB2-442F-F051-327D2D5FA23B}"/>
              </a:ext>
            </a:extLst>
          </p:cNvPr>
          <p:cNvSpPr/>
          <p:nvPr/>
        </p:nvSpPr>
        <p:spPr>
          <a:xfrm>
            <a:off x="2047914" y="4646733"/>
            <a:ext cx="1354014" cy="157382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G1</a:t>
            </a:r>
          </a:p>
          <a:p>
            <a:pPr algn="ctr"/>
            <a:r>
              <a:rPr lang="fr-FR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G2</a:t>
            </a:r>
          </a:p>
          <a:p>
            <a:pPr algn="ctr"/>
            <a:r>
              <a:rPr lang="fr-FR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G3</a:t>
            </a:r>
            <a:endParaRPr lang="fr-FR" dirty="0"/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F6123F7C-3636-45BF-8FDE-716B79779AE9}"/>
              </a:ext>
            </a:extLst>
          </p:cNvPr>
          <p:cNvSpPr txBox="1"/>
          <p:nvPr/>
        </p:nvSpPr>
        <p:spPr>
          <a:xfrm>
            <a:off x="7110729" y="486274"/>
            <a:ext cx="48351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Spécificateur d’Access aux méthodes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1C249FEF-0D30-0304-EB19-600E793A7BAE}"/>
              </a:ext>
            </a:extLst>
          </p:cNvPr>
          <p:cNvSpPr txBox="1"/>
          <p:nvPr/>
        </p:nvSpPr>
        <p:spPr>
          <a:xfrm>
            <a:off x="8316347" y="1007053"/>
            <a:ext cx="885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Public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2EE277FA-39AD-5351-5D3A-E535C7EEA16C}"/>
              </a:ext>
            </a:extLst>
          </p:cNvPr>
          <p:cNvSpPr txBox="1"/>
          <p:nvPr/>
        </p:nvSpPr>
        <p:spPr>
          <a:xfrm>
            <a:off x="8316347" y="1402068"/>
            <a:ext cx="885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/>
              <a:t>Private</a:t>
            </a:r>
            <a:endParaRPr lang="fr-FR" b="1" dirty="0"/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2B27BCD0-ACB3-6880-67D3-ADC6E14D5108}"/>
              </a:ext>
            </a:extLst>
          </p:cNvPr>
          <p:cNvSpPr txBox="1"/>
          <p:nvPr/>
        </p:nvSpPr>
        <p:spPr>
          <a:xfrm>
            <a:off x="8081886" y="1810175"/>
            <a:ext cx="13540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/>
              <a:t>Protected</a:t>
            </a:r>
            <a:endParaRPr lang="fr-FR" b="1" dirty="0"/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22A934BD-9505-D02D-D2D9-0616098B0C2F}"/>
              </a:ext>
            </a:extLst>
          </p:cNvPr>
          <p:cNvSpPr txBox="1"/>
          <p:nvPr/>
        </p:nvSpPr>
        <p:spPr>
          <a:xfrm>
            <a:off x="8081886" y="2226022"/>
            <a:ext cx="13540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Community</a:t>
            </a:r>
          </a:p>
        </p:txBody>
      </p:sp>
      <p:pic>
        <p:nvPicPr>
          <p:cNvPr id="27" name="Graphique 26">
            <a:extLst>
              <a:ext uri="{FF2B5EF4-FFF2-40B4-BE49-F238E27FC236}">
                <a16:creationId xmlns:a16="http://schemas.microsoft.com/office/drawing/2014/main" id="{625D97BE-A025-5EC2-5DAF-53F5B65397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174603" y="1300514"/>
            <a:ext cx="877014" cy="885873"/>
          </a:xfrm>
          <a:prstGeom prst="rect">
            <a:avLst/>
          </a:prstGeom>
        </p:spPr>
      </p:pic>
      <p:cxnSp>
        <p:nvCxnSpPr>
          <p:cNvPr id="29" name="Connecteur droit avec flèche 28">
            <a:extLst>
              <a:ext uri="{FF2B5EF4-FFF2-40B4-BE49-F238E27FC236}">
                <a16:creationId xmlns:a16="http://schemas.microsoft.com/office/drawing/2014/main" id="{AE28D059-D6BD-DC2D-4C92-1B1926D2FAF7}"/>
              </a:ext>
            </a:extLst>
          </p:cNvPr>
          <p:cNvCxnSpPr/>
          <p:nvPr/>
        </p:nvCxnSpPr>
        <p:spPr>
          <a:xfrm>
            <a:off x="3111234" y="1443154"/>
            <a:ext cx="90560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Connecteur droit avec flèche 29">
            <a:extLst>
              <a:ext uri="{FF2B5EF4-FFF2-40B4-BE49-F238E27FC236}">
                <a16:creationId xmlns:a16="http://schemas.microsoft.com/office/drawing/2014/main" id="{FF301DAA-74D3-E930-9EE8-D3D2BF0414A5}"/>
              </a:ext>
            </a:extLst>
          </p:cNvPr>
          <p:cNvCxnSpPr>
            <a:cxnSpLocks/>
          </p:cNvCxnSpPr>
          <p:nvPr/>
        </p:nvCxnSpPr>
        <p:spPr>
          <a:xfrm flipH="1">
            <a:off x="3111234" y="1771400"/>
            <a:ext cx="84699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2189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/>
      <p:bldP spid="14" grpId="0" animBg="1"/>
      <p:bldP spid="14" grpId="1" animBg="1"/>
      <p:bldP spid="15" grpId="0" animBg="1"/>
      <p:bldP spid="16" grpId="0" animBg="1"/>
      <p:bldP spid="16" grpId="1" animBg="1"/>
      <p:bldP spid="17" grpId="0" animBg="1"/>
      <p:bldP spid="22" grpId="0"/>
      <p:bldP spid="23" grpId="0"/>
      <p:bldP spid="24" grpId="0"/>
      <p:bldP spid="25" grpId="0"/>
      <p:bldP spid="2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>
            <a:extLst>
              <a:ext uri="{FF2B5EF4-FFF2-40B4-BE49-F238E27FC236}">
                <a16:creationId xmlns:a16="http://schemas.microsoft.com/office/drawing/2014/main" id="{F6123F7C-3636-45BF-8FDE-716B79779AE9}"/>
              </a:ext>
            </a:extLst>
          </p:cNvPr>
          <p:cNvSpPr txBox="1"/>
          <p:nvPr/>
        </p:nvSpPr>
        <p:spPr>
          <a:xfrm>
            <a:off x="3494160" y="938690"/>
            <a:ext cx="48351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Spécificateur d’Access aux méthodes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1C249FEF-0D30-0304-EB19-600E793A7BAE}"/>
              </a:ext>
            </a:extLst>
          </p:cNvPr>
          <p:cNvSpPr txBox="1"/>
          <p:nvPr/>
        </p:nvSpPr>
        <p:spPr>
          <a:xfrm>
            <a:off x="2693733" y="2386656"/>
            <a:ext cx="885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Public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2EE277FA-39AD-5351-5D3A-E535C7EEA16C}"/>
              </a:ext>
            </a:extLst>
          </p:cNvPr>
          <p:cNvSpPr txBox="1"/>
          <p:nvPr/>
        </p:nvSpPr>
        <p:spPr>
          <a:xfrm>
            <a:off x="2693733" y="3393787"/>
            <a:ext cx="885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/>
              <a:t>Private</a:t>
            </a:r>
            <a:endParaRPr lang="fr-FR" b="1" dirty="0"/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2B27BCD0-ACB3-6880-67D3-ADC6E14D5108}"/>
              </a:ext>
            </a:extLst>
          </p:cNvPr>
          <p:cNvSpPr txBox="1"/>
          <p:nvPr/>
        </p:nvSpPr>
        <p:spPr>
          <a:xfrm>
            <a:off x="2459272" y="4400918"/>
            <a:ext cx="13540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/>
              <a:t>Protected</a:t>
            </a:r>
            <a:endParaRPr lang="fr-FR" b="1" dirty="0"/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22A934BD-9505-D02D-D2D9-0616098B0C2F}"/>
              </a:ext>
            </a:extLst>
          </p:cNvPr>
          <p:cNvSpPr txBox="1"/>
          <p:nvPr/>
        </p:nvSpPr>
        <p:spPr>
          <a:xfrm>
            <a:off x="2459272" y="5408049"/>
            <a:ext cx="13540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Community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9E16F616-ED13-C4C2-5FE0-EC4922A27C56}"/>
              </a:ext>
            </a:extLst>
          </p:cNvPr>
          <p:cNvSpPr txBox="1"/>
          <p:nvPr/>
        </p:nvSpPr>
        <p:spPr>
          <a:xfrm>
            <a:off x="5911717" y="2386656"/>
            <a:ext cx="3830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Méthode à Accès direct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ABE0C4A7-5B69-6D32-0A88-01F06231FCA3}"/>
              </a:ext>
            </a:extLst>
          </p:cNvPr>
          <p:cNvSpPr txBox="1"/>
          <p:nvPr/>
        </p:nvSpPr>
        <p:spPr>
          <a:xfrm>
            <a:off x="5911717" y="3255287"/>
            <a:ext cx="39532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Méthode à Accès depuis une méthode de la classe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B2394DE4-CD60-9765-4378-1D51FF5EAB51}"/>
              </a:ext>
            </a:extLst>
          </p:cNvPr>
          <p:cNvSpPr txBox="1"/>
          <p:nvPr/>
        </p:nvSpPr>
        <p:spPr>
          <a:xfrm>
            <a:off x="5911717" y="4262418"/>
            <a:ext cx="39532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Méthode à Accès depuis une méthode de la classe ou d’une classe fille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55E729B6-C664-EB77-687A-93B7124E5065}"/>
              </a:ext>
            </a:extLst>
          </p:cNvPr>
          <p:cNvSpPr txBox="1"/>
          <p:nvPr/>
        </p:nvSpPr>
        <p:spPr>
          <a:xfrm>
            <a:off x="5911717" y="5272979"/>
            <a:ext cx="39532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Méthode à Accès depuis une méthode de la classe ou d’une classe amie*</a:t>
            </a:r>
          </a:p>
        </p:txBody>
      </p:sp>
    </p:spTree>
    <p:extLst>
      <p:ext uri="{BB962C8B-B14F-4D97-AF65-F5344CB8AC3E}">
        <p14:creationId xmlns:p14="http://schemas.microsoft.com/office/powerpoint/2010/main" val="2890051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7F67B519-9033-C407-0876-96C6CBAAFB81}"/>
              </a:ext>
            </a:extLst>
          </p:cNvPr>
          <p:cNvSpPr txBox="1"/>
          <p:nvPr/>
        </p:nvSpPr>
        <p:spPr>
          <a:xfrm>
            <a:off x="2958353" y="1622612"/>
            <a:ext cx="7037294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600" dirty="0"/>
              <a:t>BREAK</a:t>
            </a:r>
          </a:p>
        </p:txBody>
      </p:sp>
    </p:spTree>
    <p:extLst>
      <p:ext uri="{BB962C8B-B14F-4D97-AF65-F5344CB8AC3E}">
        <p14:creationId xmlns:p14="http://schemas.microsoft.com/office/powerpoint/2010/main" val="39749034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E31C8FE5-F3E7-11E2-8636-F2343772FA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418" y="1018551"/>
            <a:ext cx="713214" cy="713214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280FB241-3423-7E0E-4B54-199E0FF5B1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418" y="4985460"/>
            <a:ext cx="654005" cy="654005"/>
          </a:xfrm>
          <a:prstGeom prst="rect">
            <a:avLst/>
          </a:prstGeom>
        </p:spPr>
      </p:pic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94AF62E0-4916-0D47-0F22-5D94F349C61B}"/>
              </a:ext>
            </a:extLst>
          </p:cNvPr>
          <p:cNvCxnSpPr>
            <a:cxnSpLocks/>
          </p:cNvCxnSpPr>
          <p:nvPr/>
        </p:nvCxnSpPr>
        <p:spPr>
          <a:xfrm>
            <a:off x="759415" y="1907931"/>
            <a:ext cx="0" cy="282233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" name="Ellipse 10">
            <a:extLst>
              <a:ext uri="{FF2B5EF4-FFF2-40B4-BE49-F238E27FC236}">
                <a16:creationId xmlns:a16="http://schemas.microsoft.com/office/drawing/2014/main" id="{DB6D4664-A899-FE0B-72D1-164C2DF7CEBA}"/>
              </a:ext>
            </a:extLst>
          </p:cNvPr>
          <p:cNvSpPr/>
          <p:nvPr/>
        </p:nvSpPr>
        <p:spPr>
          <a:xfrm>
            <a:off x="1467624" y="798189"/>
            <a:ext cx="1354014" cy="157382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F1</a:t>
            </a:r>
          </a:p>
          <a:p>
            <a:pPr algn="ctr"/>
            <a:r>
              <a:rPr lang="fr-FR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F2</a:t>
            </a:r>
          </a:p>
          <a:p>
            <a:pPr algn="ctr"/>
            <a:r>
              <a:rPr lang="fr-FR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F3</a:t>
            </a:r>
            <a:endParaRPr lang="fr-FR" dirty="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6047A9CE-9E90-0F93-B2BA-37F5E8303D69}"/>
              </a:ext>
            </a:extLst>
          </p:cNvPr>
          <p:cNvSpPr txBox="1"/>
          <p:nvPr/>
        </p:nvSpPr>
        <p:spPr>
          <a:xfrm>
            <a:off x="1550862" y="2622497"/>
            <a:ext cx="15603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dirty="0">
                <a:latin typeface="Arial" panose="020B0604020202020204" pitchFamily="34" charset="0"/>
                <a:cs typeface="Arial" panose="020B0604020202020204" pitchFamily="34" charset="0"/>
              </a:rPr>
              <a:t>Méthodes</a:t>
            </a:r>
            <a:br>
              <a:rPr lang="fr-FR" sz="18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r-FR" sz="1800" dirty="0">
                <a:latin typeface="Arial" panose="020B0604020202020204" pitchFamily="34" charset="0"/>
                <a:cs typeface="Arial" panose="020B0604020202020204" pitchFamily="34" charset="0"/>
              </a:rPr>
              <a:t>#Fonctions</a:t>
            </a:r>
            <a:endParaRPr lang="fr-FR" dirty="0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E9F355AE-A3FC-A16B-DEF1-30DBA07130C8}"/>
              </a:ext>
            </a:extLst>
          </p:cNvPr>
          <p:cNvSpPr/>
          <p:nvPr/>
        </p:nvSpPr>
        <p:spPr>
          <a:xfrm>
            <a:off x="1350390" y="4098677"/>
            <a:ext cx="1354014" cy="1573824"/>
          </a:xfrm>
          <a:prstGeom prst="ellipse">
            <a:avLst/>
          </a:prstGeom>
          <a:solidFill>
            <a:srgbClr val="00B0F0"/>
          </a:solidFill>
          <a:ln w="38100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F1</a:t>
            </a:r>
          </a:p>
          <a:p>
            <a:pPr algn="ctr"/>
            <a:r>
              <a:rPr lang="fr-FR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F2</a:t>
            </a:r>
          </a:p>
          <a:p>
            <a:pPr algn="ctr"/>
            <a:r>
              <a:rPr lang="fr-FR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F3</a:t>
            </a:r>
            <a:endParaRPr lang="fr-FR" dirty="0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3660BD17-8CB2-442F-F051-327D2D5FA23B}"/>
              </a:ext>
            </a:extLst>
          </p:cNvPr>
          <p:cNvSpPr/>
          <p:nvPr/>
        </p:nvSpPr>
        <p:spPr>
          <a:xfrm>
            <a:off x="2047914" y="4646733"/>
            <a:ext cx="1354014" cy="157382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G1</a:t>
            </a:r>
          </a:p>
          <a:p>
            <a:pPr algn="ctr"/>
            <a:r>
              <a:rPr lang="fr-FR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G2</a:t>
            </a:r>
          </a:p>
          <a:p>
            <a:pPr algn="ctr"/>
            <a:r>
              <a:rPr lang="fr-FR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G3</a:t>
            </a:r>
            <a:endParaRPr lang="fr-FR" dirty="0"/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F6123F7C-3636-45BF-8FDE-716B79779AE9}"/>
              </a:ext>
            </a:extLst>
          </p:cNvPr>
          <p:cNvSpPr txBox="1"/>
          <p:nvPr/>
        </p:nvSpPr>
        <p:spPr>
          <a:xfrm>
            <a:off x="7645542" y="532546"/>
            <a:ext cx="22267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Polymorphisme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1C249FEF-0D30-0304-EB19-600E793A7BAE}"/>
              </a:ext>
            </a:extLst>
          </p:cNvPr>
          <p:cNvSpPr txBox="1"/>
          <p:nvPr/>
        </p:nvSpPr>
        <p:spPr>
          <a:xfrm>
            <a:off x="7276801" y="1018551"/>
            <a:ext cx="2964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Dynamic dispatch input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30CDBBD9-B91A-0184-F644-A96D464F59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2207" y="1738647"/>
            <a:ext cx="4124325" cy="3095625"/>
          </a:xfrm>
          <a:prstGeom prst="rect">
            <a:avLst/>
          </a:prstGeom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4645D0ED-F14F-4F8B-257A-D9D3B2EA7249}"/>
              </a:ext>
            </a:extLst>
          </p:cNvPr>
          <p:cNvSpPr txBox="1"/>
          <p:nvPr/>
        </p:nvSpPr>
        <p:spPr>
          <a:xfrm>
            <a:off x="2443212" y="5758892"/>
            <a:ext cx="56341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F1</a:t>
            </a:r>
            <a:endParaRPr lang="fr-FR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5233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  <p:bldP spid="22" grpId="0"/>
      <p:bldP spid="23" grpId="0"/>
      <p:bldP spid="18" grpId="0"/>
    </p:bldLst>
  </p:timing>
</p:sld>
</file>

<file path=ppt/theme/theme1.xml><?xml version="1.0" encoding="utf-8"?>
<a:theme xmlns:a="http://schemas.openxmlformats.org/drawingml/2006/main" name="Conception personnalisé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63517</TotalTime>
  <Words>426</Words>
  <Application>Microsoft Office PowerPoint</Application>
  <PresentationFormat>Grand écran</PresentationFormat>
  <Paragraphs>161</Paragraphs>
  <Slides>15</Slides>
  <Notes>3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15</vt:i4>
      </vt:variant>
    </vt:vector>
  </HeadingPairs>
  <TitlesOfParts>
    <vt:vector size="21" baseType="lpstr">
      <vt:lpstr>Arial</vt:lpstr>
      <vt:lpstr>Avenir Next LT Pro</vt:lpstr>
      <vt:lpstr>Calibri</vt:lpstr>
      <vt:lpstr>Calibri Light</vt:lpstr>
      <vt:lpstr>Open Sans</vt:lpstr>
      <vt:lpstr>Conception personnalisée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Aloïs Lien</dc:creator>
  <cp:lastModifiedBy>Youssef Menjour</cp:lastModifiedBy>
  <cp:revision>600</cp:revision>
  <cp:lastPrinted>2019-09-05T08:42:36Z</cp:lastPrinted>
  <dcterms:created xsi:type="dcterms:W3CDTF">2019-05-22T16:03:13Z</dcterms:created>
  <dcterms:modified xsi:type="dcterms:W3CDTF">2023-10-20T18:07:02Z</dcterms:modified>
</cp:coreProperties>
</file>